
<file path=[Content_Types].xml><?xml version="1.0" encoding="utf-8"?>
<Types xmlns="http://schemas.openxmlformats.org/package/2006/content-types">
  <Default Extension="1" ContentType="image/jpeg"/>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sldIdLst>
    <p:sldId id="259" r:id="rId2"/>
    <p:sldId id="290" r:id="rId3"/>
    <p:sldId id="291" r:id="rId4"/>
    <p:sldId id="328" r:id="rId5"/>
    <p:sldId id="366" r:id="rId6"/>
    <p:sldId id="367" r:id="rId7"/>
    <p:sldId id="365" r:id="rId8"/>
    <p:sldId id="292" r:id="rId9"/>
    <p:sldId id="293" r:id="rId10"/>
    <p:sldId id="294" r:id="rId11"/>
    <p:sldId id="295" r:id="rId12"/>
    <p:sldId id="298" r:id="rId13"/>
    <p:sldId id="299" r:id="rId14"/>
    <p:sldId id="300" r:id="rId15"/>
    <p:sldId id="301" r:id="rId16"/>
    <p:sldId id="302" r:id="rId17"/>
    <p:sldId id="304" r:id="rId18"/>
    <p:sldId id="305" r:id="rId19"/>
    <p:sldId id="306" r:id="rId20"/>
    <p:sldId id="307" r:id="rId21"/>
    <p:sldId id="309" r:id="rId22"/>
    <p:sldId id="310" r:id="rId23"/>
    <p:sldId id="311" r:id="rId24"/>
    <p:sldId id="315" r:id="rId25"/>
    <p:sldId id="316" r:id="rId26"/>
    <p:sldId id="313" r:id="rId27"/>
    <p:sldId id="317" r:id="rId28"/>
    <p:sldId id="318" r:id="rId29"/>
    <p:sldId id="319" r:id="rId30"/>
    <p:sldId id="308" r:id="rId31"/>
    <p:sldId id="296" r:id="rId32"/>
    <p:sldId id="320" r:id="rId33"/>
    <p:sldId id="321" r:id="rId34"/>
    <p:sldId id="322" r:id="rId35"/>
    <p:sldId id="323" r:id="rId36"/>
    <p:sldId id="345" r:id="rId37"/>
    <p:sldId id="344" r:id="rId38"/>
    <p:sldId id="324" r:id="rId39"/>
    <p:sldId id="325" r:id="rId40"/>
    <p:sldId id="326" r:id="rId41"/>
    <p:sldId id="327" r:id="rId42"/>
    <p:sldId id="329" r:id="rId43"/>
    <p:sldId id="330" r:id="rId44"/>
    <p:sldId id="331" r:id="rId45"/>
    <p:sldId id="332" r:id="rId46"/>
    <p:sldId id="333" r:id="rId47"/>
    <p:sldId id="334" r:id="rId48"/>
    <p:sldId id="335" r:id="rId49"/>
    <p:sldId id="336" r:id="rId50"/>
    <p:sldId id="337" r:id="rId51"/>
    <p:sldId id="338" r:id="rId52"/>
    <p:sldId id="339" r:id="rId53"/>
    <p:sldId id="340" r:id="rId54"/>
    <p:sldId id="341" r:id="rId55"/>
    <p:sldId id="342" r:id="rId56"/>
    <p:sldId id="343" r:id="rId57"/>
    <p:sldId id="346" r:id="rId58"/>
    <p:sldId id="347" r:id="rId59"/>
    <p:sldId id="349" r:id="rId60"/>
    <p:sldId id="350" r:id="rId61"/>
    <p:sldId id="351" r:id="rId62"/>
    <p:sldId id="352" r:id="rId63"/>
    <p:sldId id="353" r:id="rId64"/>
    <p:sldId id="354" r:id="rId65"/>
    <p:sldId id="355" r:id="rId66"/>
    <p:sldId id="356" r:id="rId67"/>
    <p:sldId id="357" r:id="rId68"/>
    <p:sldId id="358" r:id="rId69"/>
    <p:sldId id="359" r:id="rId70"/>
    <p:sldId id="360" r:id="rId71"/>
    <p:sldId id="361" r:id="rId72"/>
    <p:sldId id="362" r:id="rId73"/>
    <p:sldId id="364" r:id="rId74"/>
    <p:sldId id="363" r:id="rId7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5" autoAdjust="0"/>
    <p:restoredTop sz="94660"/>
  </p:normalViewPr>
  <p:slideViewPr>
    <p:cSldViewPr snapToGrid="0">
      <p:cViewPr varScale="1">
        <p:scale>
          <a:sx n="67" d="100"/>
          <a:sy n="67" d="100"/>
        </p:scale>
        <p:origin x="64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fr-FR"/>
              <a:t>Modifiez le style du titre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CEAB9F04-D984-49E8-BFB5-C436CD2F6C90}" type="datetimeFigureOut">
              <a:rPr lang="fr-FR" smtClean="0"/>
              <a:t>23/03/2023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F5A97AA-D601-4825-BC7A-8A730E6D832F}" type="slidenum">
              <a:rPr lang="fr-FR" smtClean="0"/>
              <a:t>‹N°›</a:t>
            </a:fld>
            <a:endParaRPr lang="fr-FR"/>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33429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CEAB9F04-D984-49E8-BFB5-C436CD2F6C90}" type="datetimeFigureOut">
              <a:rPr lang="fr-FR" smtClean="0"/>
              <a:t>23/03/2023</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3F5A97AA-D601-4825-BC7A-8A730E6D832F}" type="slidenum">
              <a:rPr lang="fr-FR" smtClean="0"/>
              <a:t>‹N°›</a:t>
            </a:fld>
            <a:endParaRPr lang="fr-FR"/>
          </a:p>
        </p:txBody>
      </p:sp>
    </p:spTree>
    <p:extLst>
      <p:ext uri="{BB962C8B-B14F-4D97-AF65-F5344CB8AC3E}">
        <p14:creationId xmlns:p14="http://schemas.microsoft.com/office/powerpoint/2010/main" val="4021951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fr-FR"/>
              <a:t>Modifiez le style du titre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CEAB9F04-D984-49E8-BFB5-C436CD2F6C90}" type="datetimeFigureOut">
              <a:rPr lang="fr-FR" smtClean="0"/>
              <a:t>23/03/2023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F5A97AA-D601-4825-BC7A-8A730E6D832F}" type="slidenum">
              <a:rPr lang="fr-FR" smtClean="0"/>
              <a:t>‹N°›</a:t>
            </a:fld>
            <a:endParaRPr lang="fr-FR"/>
          </a:p>
        </p:txBody>
      </p:sp>
    </p:spTree>
    <p:extLst>
      <p:ext uri="{BB962C8B-B14F-4D97-AF65-F5344CB8AC3E}">
        <p14:creationId xmlns:p14="http://schemas.microsoft.com/office/powerpoint/2010/main" val="6190242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fr-FR"/>
              <a:t>Modifiez le style du titre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CEAB9F04-D984-49E8-BFB5-C436CD2F6C90}" type="datetimeFigureOut">
              <a:rPr lang="fr-FR" smtClean="0"/>
              <a:t>23/03/2023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F5A97AA-D601-4825-BC7A-8A730E6D832F}" type="slidenum">
              <a:rPr lang="fr-FR" smtClean="0"/>
              <a:t>‹N°›</a:t>
            </a:fld>
            <a:endParaRPr lang="fr-FR"/>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872347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fr-FR"/>
              <a:t>Modifiez le style du titre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CEAB9F04-D984-49E8-BFB5-C436CD2F6C90}" type="datetimeFigureOut">
              <a:rPr lang="fr-FR" smtClean="0"/>
              <a:t>23/03/2023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F5A97AA-D601-4825-BC7A-8A730E6D832F}" type="slidenum">
              <a:rPr lang="fr-FR" smtClean="0"/>
              <a:t>‹N°›</a:t>
            </a:fld>
            <a:endParaRPr lang="fr-FR"/>
          </a:p>
        </p:txBody>
      </p:sp>
    </p:spTree>
    <p:extLst>
      <p:ext uri="{BB962C8B-B14F-4D97-AF65-F5344CB8AC3E}">
        <p14:creationId xmlns:p14="http://schemas.microsoft.com/office/powerpoint/2010/main" val="3908701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fr-FR"/>
              <a:t>Modifiez le style du titre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fr-FR"/>
              <a:t>Cliquez pour modifier les styles du texte du masque</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CEAB9F04-D984-49E8-BFB5-C436CD2F6C90}" type="datetimeFigureOut">
              <a:rPr lang="fr-FR" smtClean="0"/>
              <a:t>23/03/2023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F5A97AA-D601-4825-BC7A-8A730E6D832F}" type="slidenum">
              <a:rPr lang="fr-FR" smtClean="0"/>
              <a:t>‹N°›</a:t>
            </a:fld>
            <a:endParaRPr lang="fr-FR"/>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9742548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fr-FR"/>
              <a:t>Modifiez le style du titre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fr-FR"/>
              <a:t>Cliquez pour modifier les styles du texte du masque</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CEAB9F04-D984-49E8-BFB5-C436CD2F6C90}" type="datetimeFigureOut">
              <a:rPr lang="fr-FR" smtClean="0"/>
              <a:t>23/03/2023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F5A97AA-D601-4825-BC7A-8A730E6D832F}" type="slidenum">
              <a:rPr lang="fr-FR" smtClean="0"/>
              <a:t>‹N°›</a:t>
            </a:fld>
            <a:endParaRPr lang="fr-FR"/>
          </a:p>
        </p:txBody>
      </p:sp>
    </p:spTree>
    <p:extLst>
      <p:ext uri="{BB962C8B-B14F-4D97-AF65-F5344CB8AC3E}">
        <p14:creationId xmlns:p14="http://schemas.microsoft.com/office/powerpoint/2010/main" val="12840479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EAB9F04-D984-49E8-BFB5-C436CD2F6C90}" type="datetimeFigureOut">
              <a:rPr lang="fr-FR" smtClean="0"/>
              <a:t>23/03/2023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F5A97AA-D601-4825-BC7A-8A730E6D832F}" type="slidenum">
              <a:rPr lang="fr-FR" smtClean="0"/>
              <a:t>‹N°›</a:t>
            </a:fld>
            <a:endParaRPr lang="fr-FR"/>
          </a:p>
        </p:txBody>
      </p:sp>
    </p:spTree>
    <p:extLst>
      <p:ext uri="{BB962C8B-B14F-4D97-AF65-F5344CB8AC3E}">
        <p14:creationId xmlns:p14="http://schemas.microsoft.com/office/powerpoint/2010/main" val="27971144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EAB9F04-D984-49E8-BFB5-C436CD2F6C90}" type="datetimeFigureOut">
              <a:rPr lang="fr-FR" smtClean="0"/>
              <a:t>23/03/2023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F5A97AA-D601-4825-BC7A-8A730E6D832F}" type="slidenum">
              <a:rPr lang="fr-FR" smtClean="0"/>
              <a:t>‹N°›</a:t>
            </a:fld>
            <a:endParaRPr lang="fr-FR"/>
          </a:p>
        </p:txBody>
      </p:sp>
    </p:spTree>
    <p:extLst>
      <p:ext uri="{BB962C8B-B14F-4D97-AF65-F5344CB8AC3E}">
        <p14:creationId xmlns:p14="http://schemas.microsoft.com/office/powerpoint/2010/main" val="512464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EAB9F04-D984-49E8-BFB5-C436CD2F6C90}" type="datetimeFigureOut">
              <a:rPr lang="fr-FR" smtClean="0"/>
              <a:t>23/03/2023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F5A97AA-D601-4825-BC7A-8A730E6D832F}" type="slidenum">
              <a:rPr lang="fr-FR" smtClean="0"/>
              <a:t>‹N°›</a:t>
            </a:fld>
            <a:endParaRPr lang="fr-FR"/>
          </a:p>
        </p:txBody>
      </p:sp>
    </p:spTree>
    <p:extLst>
      <p:ext uri="{BB962C8B-B14F-4D97-AF65-F5344CB8AC3E}">
        <p14:creationId xmlns:p14="http://schemas.microsoft.com/office/powerpoint/2010/main" val="104961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fr-FR"/>
              <a:t>Modifiez le style du titre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CEAB9F04-D984-49E8-BFB5-C436CD2F6C90}" type="datetimeFigureOut">
              <a:rPr lang="fr-FR" smtClean="0"/>
              <a:t>23/03/2023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F5A97AA-D601-4825-BC7A-8A730E6D832F}" type="slidenum">
              <a:rPr lang="fr-FR" smtClean="0"/>
              <a:t>‹N°›</a:t>
            </a:fld>
            <a:endParaRPr lang="fr-FR"/>
          </a:p>
        </p:txBody>
      </p:sp>
    </p:spTree>
    <p:extLst>
      <p:ext uri="{BB962C8B-B14F-4D97-AF65-F5344CB8AC3E}">
        <p14:creationId xmlns:p14="http://schemas.microsoft.com/office/powerpoint/2010/main" val="1140748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CEAB9F04-D984-49E8-BFB5-C436CD2F6C90}" type="datetimeFigureOut">
              <a:rPr lang="fr-FR" smtClean="0"/>
              <a:t>23/03/2023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3F5A97AA-D601-4825-BC7A-8A730E6D832F}" type="slidenum">
              <a:rPr lang="fr-FR" smtClean="0"/>
              <a:t>‹N°›</a:t>
            </a:fld>
            <a:endParaRPr lang="fr-FR"/>
          </a:p>
        </p:txBody>
      </p:sp>
    </p:spTree>
    <p:extLst>
      <p:ext uri="{BB962C8B-B14F-4D97-AF65-F5344CB8AC3E}">
        <p14:creationId xmlns:p14="http://schemas.microsoft.com/office/powerpoint/2010/main" val="2338809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CEAB9F04-D984-49E8-BFB5-C436CD2F6C90}" type="datetimeFigureOut">
              <a:rPr lang="fr-FR" smtClean="0"/>
              <a:t>23/03/2023</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3F5A97AA-D601-4825-BC7A-8A730E6D832F}" type="slidenum">
              <a:rPr lang="fr-FR" smtClean="0"/>
              <a:t>‹N°›</a:t>
            </a:fld>
            <a:endParaRPr lang="fr-FR"/>
          </a:p>
        </p:txBody>
      </p:sp>
    </p:spTree>
    <p:extLst>
      <p:ext uri="{BB962C8B-B14F-4D97-AF65-F5344CB8AC3E}">
        <p14:creationId xmlns:p14="http://schemas.microsoft.com/office/powerpoint/2010/main" val="36776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CEAB9F04-D984-49E8-BFB5-C436CD2F6C90}" type="datetimeFigureOut">
              <a:rPr lang="fr-FR" smtClean="0"/>
              <a:t>23/03/2023</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3F5A97AA-D601-4825-BC7A-8A730E6D832F}" type="slidenum">
              <a:rPr lang="fr-FR" smtClean="0"/>
              <a:t>‹N°›</a:t>
            </a:fld>
            <a:endParaRPr lang="fr-FR"/>
          </a:p>
        </p:txBody>
      </p:sp>
    </p:spTree>
    <p:extLst>
      <p:ext uri="{BB962C8B-B14F-4D97-AF65-F5344CB8AC3E}">
        <p14:creationId xmlns:p14="http://schemas.microsoft.com/office/powerpoint/2010/main" val="3199266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AB9F04-D984-49E8-BFB5-C436CD2F6C90}" type="datetimeFigureOut">
              <a:rPr lang="fr-FR" smtClean="0"/>
              <a:t>23/03/2023</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3F5A97AA-D601-4825-BC7A-8A730E6D832F}" type="slidenum">
              <a:rPr lang="fr-FR" smtClean="0"/>
              <a:t>‹N°›</a:t>
            </a:fld>
            <a:endParaRPr lang="fr-FR"/>
          </a:p>
        </p:txBody>
      </p:sp>
    </p:spTree>
    <p:extLst>
      <p:ext uri="{BB962C8B-B14F-4D97-AF65-F5344CB8AC3E}">
        <p14:creationId xmlns:p14="http://schemas.microsoft.com/office/powerpoint/2010/main" val="1197055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CEAB9F04-D984-49E8-BFB5-C436CD2F6C90}" type="datetimeFigureOut">
              <a:rPr lang="fr-FR" smtClean="0"/>
              <a:t>23/03/2023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3F5A97AA-D601-4825-BC7A-8A730E6D832F}" type="slidenum">
              <a:rPr lang="fr-FR" smtClean="0"/>
              <a:t>‹N°›</a:t>
            </a:fld>
            <a:endParaRPr lang="fr-FR"/>
          </a:p>
        </p:txBody>
      </p:sp>
    </p:spTree>
    <p:extLst>
      <p:ext uri="{BB962C8B-B14F-4D97-AF65-F5344CB8AC3E}">
        <p14:creationId xmlns:p14="http://schemas.microsoft.com/office/powerpoint/2010/main" val="52305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fr-FR"/>
              <a:t>Modifiez le style du titre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CEAB9F04-D984-49E8-BFB5-C436CD2F6C90}" type="datetimeFigureOut">
              <a:rPr lang="fr-FR" smtClean="0"/>
              <a:t>23/03/2023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3F5A97AA-D601-4825-BC7A-8A730E6D832F}" type="slidenum">
              <a:rPr lang="fr-FR" smtClean="0"/>
              <a:t>‹N°›</a:t>
            </a:fld>
            <a:endParaRPr lang="fr-FR"/>
          </a:p>
        </p:txBody>
      </p:sp>
    </p:spTree>
    <p:extLst>
      <p:ext uri="{BB962C8B-B14F-4D97-AF65-F5344CB8AC3E}">
        <p14:creationId xmlns:p14="http://schemas.microsoft.com/office/powerpoint/2010/main" val="4041646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CEAB9F04-D984-49E8-BFB5-C436CD2F6C90}" type="datetimeFigureOut">
              <a:rPr lang="fr-FR" smtClean="0"/>
              <a:t>23/03/2023</a:t>
            </a:fld>
            <a:endParaRPr lang="fr-FR"/>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fr-FR"/>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3F5A97AA-D601-4825-BC7A-8A730E6D832F}" type="slidenum">
              <a:rPr lang="fr-FR" smtClean="0"/>
              <a:t>‹N°›</a:t>
            </a:fld>
            <a:endParaRPr lang="fr-FR"/>
          </a:p>
        </p:txBody>
      </p:sp>
    </p:spTree>
    <p:extLst>
      <p:ext uri="{BB962C8B-B14F-4D97-AF65-F5344CB8AC3E}">
        <p14:creationId xmlns:p14="http://schemas.microsoft.com/office/powerpoint/2010/main" val="191675135"/>
      </p:ext>
    </p:extLst>
  </p:cSld>
  <p:clrMap bg1="dk1" tx1="lt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devblog.no/en/article/networks-and-networking" TargetMode="External"/><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creativecommons.org/licenses/by-nc/3.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fr.wikiversity.org/wiki/G%C3%A9ographie_des_%C3%89tats-Unis/La_premi%C3%A8re_puissance_mondial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thexycode.com/2020/01/08/choose-happines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hyperlink" Target="https://www.rawpixel.com/image/588492/emoji-framed-background?referral=324492" TargetMode="Externa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5.1"/><Relationship Id="rId5" Type="http://schemas.openxmlformats.org/officeDocument/2006/relationships/image" Target="../media/image2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hyperlink" Target="https://www.rawpixel.com/image/588492/emoji-framed-background?referral=324492" TargetMode="Externa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5.1"/><Relationship Id="rId5" Type="http://schemas.openxmlformats.org/officeDocument/2006/relationships/image" Target="../media/image2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hyperlink" Target="https://www.rawpixel.com/image/588492/emoji-framed-background?referral=324492" TargetMode="Externa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5.1"/><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hyperlink" Target="https://www.pngall.com/warning-sign-png/download/69418"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pickcrafter.gamepedia.com/Chronos_The_Time_Keeper"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jp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https://freepngimg.com/png/76037-installation-ubuntu-server-edition-linux-canonical" TargetMode="External"/><Relationship Id="rId5" Type="http://schemas.openxmlformats.org/officeDocument/2006/relationships/image" Target="../media/image28.png"/><Relationship Id="rId4" Type="http://schemas.openxmlformats.org/officeDocument/2006/relationships/hyperlink" Target="https://www.pngall.com/server-png"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hyperlink" Target="https://creativecommons.org/licenses/by-nc/3.0/" TargetMode="External"/><Relationship Id="rId4" Type="http://schemas.openxmlformats.org/officeDocument/2006/relationships/hyperlink" Target="http://www.journeywithtechnology.com/goal-setting-technology-integration-classroom/"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https://www.iconpacks.net/free-icon/target-and-goal-2853.html" TargetMode="External"/><Relationship Id="rId5" Type="http://schemas.openxmlformats.org/officeDocument/2006/relationships/image" Target="../media/image52.png"/><Relationship Id="rId4" Type="http://schemas.openxmlformats.org/officeDocument/2006/relationships/hyperlink" Target="https://www.lemagit.fr/actualites/2240189233/VMworld-2011-VMware-et-Cisco-sattaquent-a-la-migration-des-VM"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meethub.bnext.com.tw/talk/%E8%90%AC%E7%89%A9%E8%81%AF%E7%B6%B2%EF%BC%8C%E6%B7%BA%E8%AB%87iot%E4%BD%8E%E5%8A%9F%E8%80%97%E5%BB%A3%E5%9F%9F%E7%B6%B2%E8%B7%AF%E8%B6%A8%E5%8B%A2%EF%BC%9Alora%E3%80%81sigfox%E3%80%81nb-iot%EF%BD%9C/"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4.gif"/></Relationships>
</file>

<file path=ppt/slides/_rels/slide62.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www.publicdomainpictures.net/view-image.php?image=147567&amp;picture=coffee-time" TargetMode="External"/></Relationships>
</file>

<file path=ppt/slides/_rels/slide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67.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63.jpg"/></Relationships>
</file>

<file path=ppt/slides/_rels/slide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63.jp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http://flickr.com/photos/goopymart/3617872227" TargetMode="External"/><Relationship Id="rId5" Type="http://schemas.openxmlformats.org/officeDocument/2006/relationships/image" Target="../media/image64.jpg"/><Relationship Id="rId4" Type="http://schemas.openxmlformats.org/officeDocument/2006/relationships/image" Target="../media/image63.jpg"/></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63.jpg"/></Relationships>
</file>

<file path=ppt/slides/_rels/slide7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image" Target="../media/image63.jpg"/></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https://www.bundabergnow.com/thanks-for-the-submission/" TargetMode="External"/><Relationship Id="rId5" Type="http://schemas.openxmlformats.org/officeDocument/2006/relationships/image" Target="../media/image67.jpg"/><Relationship Id="rId4" Type="http://schemas.openxmlformats.org/officeDocument/2006/relationships/hyperlink" Target="https://simpsonswiki.com/wiki/Season_16" TargetMode="External"/></Relationships>
</file>

<file path=ppt/slides/_rels/slide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photoblog.dview.us/2005-11-19-the-control-towe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6" descr="Une image contenant extérieur&#10;&#10;Description générée automatiquement">
            <a:extLst>
              <a:ext uri="{FF2B5EF4-FFF2-40B4-BE49-F238E27FC236}">
                <a16:creationId xmlns:a16="http://schemas.microsoft.com/office/drawing/2014/main" id="{FDA5245F-FD1C-2DC1-DD8E-6E0721875C3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175" y="0"/>
            <a:ext cx="12192000" cy="6858000"/>
          </a:xfrm>
          <a:prstGeom prst="rect">
            <a:avLst/>
          </a:prstGeom>
        </p:spPr>
      </p:pic>
      <p:sp>
        <p:nvSpPr>
          <p:cNvPr id="8" name="ZoneTexte 7">
            <a:extLst>
              <a:ext uri="{FF2B5EF4-FFF2-40B4-BE49-F238E27FC236}">
                <a16:creationId xmlns:a16="http://schemas.microsoft.com/office/drawing/2014/main" id="{7ACC0C3E-05DB-FF89-236F-66AC28DB3C5F}"/>
              </a:ext>
            </a:extLst>
          </p:cNvPr>
          <p:cNvSpPr txBox="1"/>
          <p:nvPr/>
        </p:nvSpPr>
        <p:spPr>
          <a:xfrm>
            <a:off x="-3175" y="6858000"/>
            <a:ext cx="12192000" cy="230832"/>
          </a:xfrm>
          <a:prstGeom prst="rect">
            <a:avLst/>
          </a:prstGeom>
          <a:noFill/>
        </p:spPr>
        <p:txBody>
          <a:bodyPr wrap="square" rtlCol="0">
            <a:spAutoFit/>
          </a:bodyPr>
          <a:lstStyle/>
          <a:p>
            <a:r>
              <a:rPr lang="fr-FR" sz="900">
                <a:hlinkClick r:id="rId3" tooltip="https://www.devblog.no/en/article/networks-and-networking"/>
              </a:rPr>
              <a:t>Cette photo</a:t>
            </a:r>
            <a:r>
              <a:rPr lang="fr-FR" sz="900"/>
              <a:t> par Auteur inconnu est soumise à la licence </a:t>
            </a:r>
            <a:r>
              <a:rPr lang="fr-FR" sz="900">
                <a:hlinkClick r:id="rId4" tooltip="https://creativecommons.org/licenses/by-nc/3.0/"/>
              </a:rPr>
              <a:t>CC BY-NC</a:t>
            </a:r>
            <a:endParaRPr lang="fr-FR" sz="900"/>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0" y="-32415"/>
            <a:ext cx="4195234" cy="263869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DD7F86B-E23F-6EAD-FA78-4FD60FEDE616}"/>
              </a:ext>
            </a:extLst>
          </p:cNvPr>
          <p:cNvSpPr/>
          <p:nvPr/>
        </p:nvSpPr>
        <p:spPr>
          <a:xfrm>
            <a:off x="5146145" y="1008395"/>
            <a:ext cx="6451862" cy="4078676"/>
          </a:xfrm>
          <a:prstGeom prst="rect">
            <a:avLst/>
          </a:prstGeom>
        </p:spPr>
        <p:txBody>
          <a:bodyPr vert="horz" lIns="91440" tIns="45720" rIns="91440" bIns="45720" rtlCol="0" anchor="ctr">
            <a:normAutofit fontScale="70000" lnSpcReduction="20000"/>
          </a:bodyPr>
          <a:lstStyle/>
          <a:p>
            <a:pPr defTabSz="914400">
              <a:lnSpc>
                <a:spcPct val="90000"/>
              </a:lnSpc>
              <a:spcBef>
                <a:spcPct val="0"/>
              </a:spcBef>
              <a:spcAft>
                <a:spcPts val="600"/>
              </a:spcAft>
            </a:pPr>
            <a:r>
              <a:rPr lang="en-US" sz="4800" b="1" cap="none" spc="0" dirty="0">
                <a:ln w="12700">
                  <a:solidFill>
                    <a:schemeClr val="tx2">
                      <a:lumMod val="75000"/>
                    </a:schemeClr>
                  </a:solidFill>
                  <a:prstDash val="solid"/>
                </a:ln>
                <a:solidFill>
                  <a:schemeClr val="bg2"/>
                </a:solidFill>
                <a:effectLst>
                  <a:outerShdw dist="38100" dir="2640000" algn="bl" rotWithShape="0">
                    <a:schemeClr val="tx2">
                      <a:lumMod val="75000"/>
                    </a:schemeClr>
                  </a:outerShdw>
                </a:effectLst>
                <a:latin typeface="+mj-lt"/>
                <a:ea typeface="+mj-ea"/>
                <a:cs typeface="+mj-cs"/>
              </a:rPr>
              <a:t>Architecture SDN</a:t>
            </a:r>
          </a:p>
          <a:p>
            <a:pPr defTabSz="914400">
              <a:lnSpc>
                <a:spcPct val="90000"/>
              </a:lnSpc>
              <a:spcBef>
                <a:spcPct val="0"/>
              </a:spcBef>
              <a:spcAft>
                <a:spcPts val="600"/>
              </a:spcAft>
            </a:pPr>
            <a:endParaRPr lang="en-US" sz="4800" b="1" dirty="0">
              <a:ln w="12700">
                <a:solidFill>
                  <a:schemeClr val="tx2">
                    <a:lumMod val="75000"/>
                  </a:schemeClr>
                </a:solidFill>
                <a:prstDash val="solid"/>
              </a:ln>
              <a:solidFill>
                <a:schemeClr val="bg2"/>
              </a:solidFill>
              <a:effectLst>
                <a:outerShdw dist="38100" dir="2640000" algn="bl" rotWithShape="0">
                  <a:schemeClr val="tx2">
                    <a:lumMod val="75000"/>
                  </a:schemeClr>
                </a:outerShdw>
              </a:effectLst>
              <a:latin typeface="+mj-lt"/>
              <a:ea typeface="+mj-ea"/>
              <a:cs typeface="+mj-cs"/>
            </a:endParaRPr>
          </a:p>
          <a:p>
            <a:pPr defTabSz="914400">
              <a:lnSpc>
                <a:spcPct val="90000"/>
              </a:lnSpc>
              <a:spcBef>
                <a:spcPct val="0"/>
              </a:spcBef>
              <a:spcAft>
                <a:spcPts val="600"/>
              </a:spcAft>
            </a:pPr>
            <a:r>
              <a:rPr lang="en-US" sz="4800" b="1" dirty="0">
                <a:ln w="12700">
                  <a:solidFill>
                    <a:schemeClr val="tx2">
                      <a:lumMod val="75000"/>
                    </a:schemeClr>
                  </a:solidFill>
                  <a:prstDash val="solid"/>
                </a:ln>
                <a:solidFill>
                  <a:schemeClr val="bg2"/>
                </a:solidFill>
                <a:effectLst>
                  <a:outerShdw dist="38100" dir="2640000" algn="bl" rotWithShape="0">
                    <a:schemeClr val="tx2">
                      <a:lumMod val="75000"/>
                    </a:schemeClr>
                  </a:outerShdw>
                </a:effectLst>
                <a:latin typeface="+mj-lt"/>
                <a:ea typeface="+mj-ea"/>
                <a:cs typeface="+mj-cs"/>
              </a:rPr>
              <a:t>Software-Defined Networking</a:t>
            </a:r>
          </a:p>
          <a:p>
            <a:pPr defTabSz="914400">
              <a:lnSpc>
                <a:spcPct val="90000"/>
              </a:lnSpc>
              <a:spcBef>
                <a:spcPct val="0"/>
              </a:spcBef>
              <a:spcAft>
                <a:spcPts val="600"/>
              </a:spcAft>
            </a:pPr>
            <a:endParaRPr lang="en-US" sz="4800" b="1" dirty="0">
              <a:ln w="12700">
                <a:solidFill>
                  <a:schemeClr val="tx2">
                    <a:lumMod val="75000"/>
                  </a:schemeClr>
                </a:solidFill>
                <a:prstDash val="solid"/>
              </a:ln>
              <a:solidFill>
                <a:schemeClr val="bg2"/>
              </a:solidFill>
              <a:effectLst>
                <a:outerShdw dist="38100" dir="2640000" algn="bl" rotWithShape="0">
                  <a:schemeClr val="tx2">
                    <a:lumMod val="75000"/>
                  </a:schemeClr>
                </a:outerShdw>
              </a:effectLst>
              <a:latin typeface="+mj-lt"/>
              <a:ea typeface="+mj-ea"/>
              <a:cs typeface="+mj-cs"/>
            </a:endParaRPr>
          </a:p>
          <a:p>
            <a:pPr defTabSz="914400">
              <a:lnSpc>
                <a:spcPct val="90000"/>
              </a:lnSpc>
              <a:spcBef>
                <a:spcPct val="0"/>
              </a:spcBef>
              <a:spcAft>
                <a:spcPts val="600"/>
              </a:spcAft>
            </a:pPr>
            <a:r>
              <a:rPr lang="en-US" sz="4800" b="1" dirty="0">
                <a:ln w="12700">
                  <a:solidFill>
                    <a:schemeClr val="tx2">
                      <a:lumMod val="75000"/>
                    </a:schemeClr>
                  </a:solidFill>
                  <a:prstDash val="solid"/>
                </a:ln>
                <a:solidFill>
                  <a:schemeClr val="bg2"/>
                </a:solidFill>
                <a:effectLst>
                  <a:outerShdw dist="38100" dir="2640000" algn="bl" rotWithShape="0">
                    <a:schemeClr val="tx2">
                      <a:lumMod val="75000"/>
                    </a:schemeClr>
                  </a:outerShdw>
                </a:effectLst>
                <a:latin typeface="+mj-lt"/>
                <a:ea typeface="+mj-ea"/>
                <a:cs typeface="+mj-cs"/>
              </a:rPr>
              <a:t>VMWare – NSX</a:t>
            </a:r>
          </a:p>
          <a:p>
            <a:pPr defTabSz="914400">
              <a:lnSpc>
                <a:spcPct val="90000"/>
              </a:lnSpc>
              <a:spcBef>
                <a:spcPct val="0"/>
              </a:spcBef>
              <a:spcAft>
                <a:spcPts val="600"/>
              </a:spcAft>
            </a:pPr>
            <a:endParaRPr lang="en-US" sz="4800" b="1" dirty="0">
              <a:ln w="12700">
                <a:solidFill>
                  <a:schemeClr val="tx2">
                    <a:lumMod val="75000"/>
                  </a:schemeClr>
                </a:solidFill>
                <a:prstDash val="solid"/>
              </a:ln>
              <a:solidFill>
                <a:schemeClr val="bg2"/>
              </a:solidFill>
              <a:effectLst>
                <a:outerShdw dist="38100" dir="2640000" algn="bl" rotWithShape="0">
                  <a:schemeClr val="tx2">
                    <a:lumMod val="75000"/>
                  </a:schemeClr>
                </a:outerShdw>
              </a:effectLst>
              <a:latin typeface="+mj-lt"/>
              <a:ea typeface="+mj-ea"/>
              <a:cs typeface="+mj-cs"/>
            </a:endParaRPr>
          </a:p>
          <a:p>
            <a:pPr defTabSz="914400">
              <a:lnSpc>
                <a:spcPct val="90000"/>
              </a:lnSpc>
              <a:spcBef>
                <a:spcPct val="0"/>
              </a:spcBef>
              <a:spcAft>
                <a:spcPts val="600"/>
              </a:spcAft>
            </a:pPr>
            <a:r>
              <a:rPr lang="en-US" sz="4800" b="1" dirty="0" err="1">
                <a:ln w="12700">
                  <a:solidFill>
                    <a:schemeClr val="tx2">
                      <a:lumMod val="75000"/>
                    </a:schemeClr>
                  </a:solidFill>
                  <a:prstDash val="solid"/>
                </a:ln>
                <a:solidFill>
                  <a:schemeClr val="bg2"/>
                </a:solidFill>
                <a:effectLst>
                  <a:outerShdw dist="38100" dir="2640000" algn="bl" rotWithShape="0">
                    <a:schemeClr val="tx2">
                      <a:lumMod val="75000"/>
                    </a:schemeClr>
                  </a:outerShdw>
                </a:effectLst>
                <a:latin typeface="+mj-lt"/>
                <a:ea typeface="+mj-ea"/>
                <a:cs typeface="+mj-cs"/>
              </a:rPr>
              <a:t>VxLAN</a:t>
            </a:r>
            <a:endParaRPr lang="en-US" sz="4800" b="1" dirty="0">
              <a:ln w="12700">
                <a:solidFill>
                  <a:schemeClr val="tx2">
                    <a:lumMod val="75000"/>
                  </a:schemeClr>
                </a:solidFill>
                <a:prstDash val="solid"/>
              </a:ln>
              <a:solidFill>
                <a:schemeClr val="bg2"/>
              </a:solidFill>
              <a:effectLst>
                <a:outerShdw dist="38100" dir="2640000" algn="bl" rotWithShape="0">
                  <a:schemeClr val="tx2">
                    <a:lumMod val="75000"/>
                  </a:schemeClr>
                </a:outerShdw>
              </a:effectLst>
              <a:latin typeface="+mj-lt"/>
              <a:ea typeface="+mj-ea"/>
              <a:cs typeface="+mj-cs"/>
            </a:endParaRPr>
          </a:p>
          <a:p>
            <a:pPr defTabSz="914400">
              <a:lnSpc>
                <a:spcPct val="90000"/>
              </a:lnSpc>
              <a:spcBef>
                <a:spcPct val="0"/>
              </a:spcBef>
              <a:spcAft>
                <a:spcPts val="600"/>
              </a:spcAft>
            </a:pPr>
            <a:endParaRPr lang="en-US" sz="4800" b="1" dirty="0">
              <a:ln w="12700">
                <a:solidFill>
                  <a:schemeClr val="tx2">
                    <a:lumMod val="75000"/>
                  </a:schemeClr>
                </a:solidFill>
                <a:prstDash val="solid"/>
              </a:ln>
              <a:solidFill>
                <a:schemeClr val="bg2"/>
              </a:solidFill>
              <a:effectLst>
                <a:outerShdw dist="38100" dir="2640000" algn="bl" rotWithShape="0">
                  <a:schemeClr val="tx2">
                    <a:lumMod val="75000"/>
                  </a:schemeClr>
                </a:outerShdw>
              </a:effectLst>
              <a:latin typeface="+mj-lt"/>
              <a:ea typeface="+mj-ea"/>
              <a:cs typeface="+mj-cs"/>
            </a:endParaRPr>
          </a:p>
          <a:p>
            <a:pPr defTabSz="914400">
              <a:lnSpc>
                <a:spcPct val="90000"/>
              </a:lnSpc>
              <a:spcBef>
                <a:spcPct val="0"/>
              </a:spcBef>
              <a:spcAft>
                <a:spcPts val="600"/>
              </a:spcAft>
            </a:pPr>
            <a:r>
              <a:rPr lang="en-US" sz="4800" b="1" dirty="0">
                <a:ln w="12700">
                  <a:solidFill>
                    <a:schemeClr val="tx2">
                      <a:lumMod val="75000"/>
                    </a:schemeClr>
                  </a:solidFill>
                  <a:prstDash val="solid"/>
                </a:ln>
                <a:solidFill>
                  <a:schemeClr val="bg2"/>
                </a:solidFill>
                <a:effectLst>
                  <a:outerShdw dist="38100" dir="2640000" algn="bl" rotWithShape="0">
                    <a:schemeClr val="tx2">
                      <a:lumMod val="75000"/>
                    </a:schemeClr>
                  </a:outerShdw>
                </a:effectLst>
                <a:latin typeface="+mj-lt"/>
                <a:ea typeface="+mj-ea"/>
                <a:cs typeface="+mj-cs"/>
              </a:rPr>
              <a:t>OpenFlow</a:t>
            </a:r>
          </a:p>
          <a:p>
            <a:pPr defTabSz="914400">
              <a:lnSpc>
                <a:spcPct val="90000"/>
              </a:lnSpc>
              <a:spcBef>
                <a:spcPct val="0"/>
              </a:spcBef>
              <a:spcAft>
                <a:spcPts val="600"/>
              </a:spcAft>
            </a:pPr>
            <a:endParaRPr lang="en-US" sz="4800" b="1" dirty="0">
              <a:ln w="12700">
                <a:solidFill>
                  <a:schemeClr val="tx2">
                    <a:lumMod val="75000"/>
                  </a:schemeClr>
                </a:solidFill>
                <a:prstDash val="solid"/>
              </a:ln>
              <a:solidFill>
                <a:schemeClr val="bg2"/>
              </a:solidFill>
              <a:effectLst>
                <a:outerShdw dist="38100" dir="2640000" algn="bl" rotWithShape="0">
                  <a:schemeClr val="tx2">
                    <a:lumMod val="75000"/>
                  </a:schemeClr>
                </a:outerShdw>
              </a:effectLst>
              <a:latin typeface="+mj-lt"/>
              <a:ea typeface="+mj-ea"/>
              <a:cs typeface="+mj-cs"/>
            </a:endParaRPr>
          </a:p>
          <a:p>
            <a:pPr defTabSz="914400">
              <a:lnSpc>
                <a:spcPct val="90000"/>
              </a:lnSpc>
              <a:spcBef>
                <a:spcPct val="0"/>
              </a:spcBef>
              <a:spcAft>
                <a:spcPts val="600"/>
              </a:spcAft>
            </a:pPr>
            <a:endParaRPr lang="en-US" sz="4800" b="1" cap="none" spc="0" dirty="0">
              <a:ln w="12700">
                <a:solidFill>
                  <a:schemeClr val="tx2">
                    <a:lumMod val="75000"/>
                  </a:schemeClr>
                </a:solidFill>
                <a:prstDash val="solid"/>
              </a:ln>
              <a:solidFill>
                <a:schemeClr val="bg2"/>
              </a:solidFill>
              <a:effectLst>
                <a:outerShdw dist="38100" dir="2640000" algn="bl" rotWithShape="0">
                  <a:schemeClr val="tx2">
                    <a:lumMod val="75000"/>
                  </a:schemeClr>
                </a:outerShdw>
              </a:effectLst>
              <a:latin typeface="+mj-lt"/>
              <a:ea typeface="+mj-ea"/>
              <a:cs typeface="+mj-cs"/>
            </a:endParaRPr>
          </a:p>
          <a:p>
            <a:pPr defTabSz="914400">
              <a:lnSpc>
                <a:spcPct val="90000"/>
              </a:lnSpc>
              <a:spcBef>
                <a:spcPct val="0"/>
              </a:spcBef>
              <a:spcAft>
                <a:spcPts val="600"/>
              </a:spcAft>
            </a:pPr>
            <a:endParaRPr lang="en-US" sz="4800" b="1" cap="none" spc="0" dirty="0">
              <a:ln w="12700">
                <a:solidFill>
                  <a:schemeClr val="tx2">
                    <a:lumMod val="75000"/>
                  </a:schemeClr>
                </a:solidFill>
                <a:prstDash val="solid"/>
              </a:ln>
              <a:solidFill>
                <a:schemeClr val="bg2"/>
              </a:solidFill>
              <a:effectLst>
                <a:outerShdw dist="38100" dir="2640000" algn="bl" rotWithShape="0">
                  <a:schemeClr val="tx2">
                    <a:lumMod val="75000"/>
                  </a:schemeClr>
                </a:outerShdw>
              </a:effectLst>
              <a:latin typeface="+mj-lt"/>
              <a:ea typeface="+mj-ea"/>
              <a:cs typeface="+mj-cs"/>
            </a:endParaRPr>
          </a:p>
        </p:txBody>
      </p:sp>
      <p:sp>
        <p:nvSpPr>
          <p:cNvPr id="4" name="Rectangle 3">
            <a:extLst>
              <a:ext uri="{FF2B5EF4-FFF2-40B4-BE49-F238E27FC236}">
                <a16:creationId xmlns:a16="http://schemas.microsoft.com/office/drawing/2014/main" id="{C8DA7A6B-70F1-74DA-4E10-4AFB1D4E07C7}"/>
              </a:ext>
            </a:extLst>
          </p:cNvPr>
          <p:cNvSpPr/>
          <p:nvPr/>
        </p:nvSpPr>
        <p:spPr>
          <a:xfrm>
            <a:off x="8256058" y="5829358"/>
            <a:ext cx="4072467" cy="909698"/>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200" b="1" cap="none" spc="0" dirty="0" err="1">
                <a:ln w="12700">
                  <a:solidFill>
                    <a:schemeClr val="tx2">
                      <a:lumMod val="75000"/>
                    </a:schemeClr>
                  </a:solidFill>
                  <a:prstDash val="solid"/>
                </a:ln>
                <a:effectLst>
                  <a:outerShdw dist="38100" dir="2640000" algn="bl" rotWithShape="0">
                    <a:schemeClr val="tx2">
                      <a:lumMod val="75000"/>
                    </a:schemeClr>
                  </a:outerShdw>
                </a:effectLst>
                <a:latin typeface="+mj-lt"/>
                <a:ea typeface="+mj-ea"/>
                <a:cs typeface="+mj-cs"/>
              </a:rPr>
              <a:t>Jeudi</a:t>
            </a:r>
            <a:r>
              <a:rPr lang="en-US" sz="3200" b="1" cap="none" spc="0" dirty="0">
                <a:ln w="12700">
                  <a:solidFill>
                    <a:schemeClr val="tx2">
                      <a:lumMod val="75000"/>
                    </a:schemeClr>
                  </a:solidFill>
                  <a:prstDash val="solid"/>
                </a:ln>
                <a:effectLst>
                  <a:outerShdw dist="38100" dir="2640000" algn="bl" rotWithShape="0">
                    <a:schemeClr val="tx2">
                      <a:lumMod val="75000"/>
                    </a:schemeClr>
                  </a:outerShdw>
                </a:effectLst>
                <a:latin typeface="+mj-lt"/>
                <a:ea typeface="+mj-ea"/>
                <a:cs typeface="+mj-cs"/>
              </a:rPr>
              <a:t> 23 Avril 2023</a:t>
            </a:r>
            <a:endParaRPr lang="en-US" sz="4800" b="1" cap="none" spc="0" dirty="0">
              <a:ln w="12700">
                <a:solidFill>
                  <a:schemeClr val="tx2">
                    <a:lumMod val="75000"/>
                  </a:schemeClr>
                </a:solidFill>
                <a:prstDash val="solid"/>
              </a:ln>
              <a:effectLst>
                <a:outerShdw dist="38100" dir="2640000" algn="bl" rotWithShape="0">
                  <a:schemeClr val="tx2">
                    <a:lumMod val="75000"/>
                  </a:schemeClr>
                </a:outerShdw>
              </a:effectLst>
              <a:latin typeface="+mj-lt"/>
              <a:ea typeface="+mj-ea"/>
              <a:cs typeface="+mj-cs"/>
            </a:endParaRPr>
          </a:p>
        </p:txBody>
      </p:sp>
      <p:sp>
        <p:nvSpPr>
          <p:cNvPr id="2" name="Rectangle 1">
            <a:extLst>
              <a:ext uri="{FF2B5EF4-FFF2-40B4-BE49-F238E27FC236}">
                <a16:creationId xmlns:a16="http://schemas.microsoft.com/office/drawing/2014/main" id="{1CA0BEA9-AB6D-AC3B-4B3D-C36A1D642EA0}"/>
              </a:ext>
            </a:extLst>
          </p:cNvPr>
          <p:cNvSpPr/>
          <p:nvPr/>
        </p:nvSpPr>
        <p:spPr>
          <a:xfrm>
            <a:off x="10697897" y="4936793"/>
            <a:ext cx="2191279" cy="912812"/>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1400" b="1" cap="none" spc="0" dirty="0">
                <a:ln w="12700">
                  <a:solidFill>
                    <a:schemeClr val="tx2">
                      <a:lumMod val="75000"/>
                    </a:schemeClr>
                  </a:solidFill>
                  <a:prstDash val="solid"/>
                </a:ln>
                <a:solidFill>
                  <a:schemeClr val="bg2"/>
                </a:solidFill>
                <a:effectLst>
                  <a:outerShdw dist="38100" dir="2640000" algn="bl" rotWithShape="0">
                    <a:schemeClr val="tx2">
                      <a:lumMod val="75000"/>
                    </a:schemeClr>
                  </a:outerShdw>
                </a:effectLst>
                <a:latin typeface="+mj-lt"/>
                <a:ea typeface="+mj-ea"/>
                <a:cs typeface="+mj-cs"/>
              </a:rPr>
              <a:t>Yann THOMAS</a:t>
            </a:r>
          </a:p>
        </p:txBody>
      </p:sp>
    </p:spTree>
    <p:extLst>
      <p:ext uri="{BB962C8B-B14F-4D97-AF65-F5344CB8AC3E}">
        <p14:creationId xmlns:p14="http://schemas.microsoft.com/office/powerpoint/2010/main" val="3609008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a:solidFill>
                  <a:schemeClr val="tx1"/>
                </a:solidFill>
                <a:latin typeface="+mn-lt"/>
                <a:ea typeface="+mn-ea"/>
                <a:cs typeface="+mn-cs"/>
              </a:rPr>
              <a:t>Les sujets abordés</a:t>
            </a:r>
            <a:endParaRPr lang="fr-FR" sz="2400"/>
          </a:p>
        </p:txBody>
      </p:sp>
      <p:sp>
        <p:nvSpPr>
          <p:cNvPr id="8" name="ZoneTexte 7">
            <a:extLst>
              <a:ext uri="{FF2B5EF4-FFF2-40B4-BE49-F238E27FC236}">
                <a16:creationId xmlns:a16="http://schemas.microsoft.com/office/drawing/2014/main" id="{5067FC11-D54D-4548-45EA-54656741DED8}"/>
              </a:ext>
            </a:extLst>
          </p:cNvPr>
          <p:cNvSpPr txBox="1"/>
          <p:nvPr/>
        </p:nvSpPr>
        <p:spPr>
          <a:xfrm>
            <a:off x="5857471" y="1460266"/>
            <a:ext cx="6119812" cy="2677656"/>
          </a:xfrm>
          <a:prstGeom prst="rect">
            <a:avLst/>
          </a:prstGeom>
          <a:noFill/>
        </p:spPr>
        <p:txBody>
          <a:bodyPr wrap="square">
            <a:spAutoFit/>
          </a:bodyPr>
          <a:lstStyle/>
          <a:p>
            <a:pPr defTabSz="448056">
              <a:spcAft>
                <a:spcPts val="600"/>
              </a:spcAft>
            </a:pPr>
            <a:r>
              <a:rPr lang="fr-FR" sz="2400" b="0" i="0" dirty="0">
                <a:solidFill>
                  <a:schemeClr val="bg2"/>
                </a:solidFill>
                <a:effectLst/>
                <a:latin typeface="Nunito Sans" pitchFamily="2" charset="0"/>
              </a:rPr>
              <a:t>Ce poste de commandement permet de gérer le réseau de manière plus efficace et agile. L’objectif est de se libérer des </a:t>
            </a:r>
            <a:r>
              <a:rPr lang="fr-FR" sz="2400" b="1" i="0" dirty="0">
                <a:solidFill>
                  <a:schemeClr val="bg2"/>
                </a:solidFill>
                <a:effectLst/>
                <a:latin typeface="Nunito Sans" pitchFamily="2" charset="0"/>
              </a:rPr>
              <a:t>architectures réseau</a:t>
            </a:r>
            <a:r>
              <a:rPr lang="fr-FR" sz="2400" b="0" i="0" dirty="0">
                <a:solidFill>
                  <a:schemeClr val="bg2"/>
                </a:solidFill>
                <a:effectLst/>
                <a:latin typeface="Nunito Sans" pitchFamily="2" charset="0"/>
              </a:rPr>
              <a:t> statiques pour définir une architecture fluide, adaptative et en mouvement afin de répondre au mieux aux besoins des utilisateurs.</a:t>
            </a:r>
            <a:endParaRPr lang="fr-FR" sz="2400" b="1" dirty="0">
              <a:solidFill>
                <a:schemeClr val="bg2"/>
              </a:solidFill>
            </a:endParaRPr>
          </a:p>
        </p:txBody>
      </p:sp>
      <p:pic>
        <p:nvPicPr>
          <p:cNvPr id="6" name="Image 5" descr="Une image contenant bâtiment, échangeur, stade&#10;&#10;Description générée automatiquement">
            <a:extLst>
              <a:ext uri="{FF2B5EF4-FFF2-40B4-BE49-F238E27FC236}">
                <a16:creationId xmlns:a16="http://schemas.microsoft.com/office/drawing/2014/main" id="{7D136E85-670E-B027-05FD-69E644ABF16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00122" y="1558573"/>
            <a:ext cx="5245680" cy="3004344"/>
          </a:xfrm>
          <a:prstGeom prst="rect">
            <a:avLst/>
          </a:prstGeom>
        </p:spPr>
      </p:pic>
    </p:spTree>
    <p:extLst>
      <p:ext uri="{BB962C8B-B14F-4D97-AF65-F5344CB8AC3E}">
        <p14:creationId xmlns:p14="http://schemas.microsoft.com/office/powerpoint/2010/main" val="3707022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a:solidFill>
                  <a:schemeClr val="tx1"/>
                </a:solidFill>
                <a:latin typeface="+mn-lt"/>
                <a:ea typeface="+mn-ea"/>
                <a:cs typeface="+mn-cs"/>
              </a:rPr>
              <a:t>Les sujets abordés</a:t>
            </a:r>
            <a:endParaRPr lang="fr-FR" sz="2400"/>
          </a:p>
        </p:txBody>
      </p:sp>
      <p:sp>
        <p:nvSpPr>
          <p:cNvPr id="8" name="ZoneTexte 7">
            <a:extLst>
              <a:ext uri="{FF2B5EF4-FFF2-40B4-BE49-F238E27FC236}">
                <a16:creationId xmlns:a16="http://schemas.microsoft.com/office/drawing/2014/main" id="{5067FC11-D54D-4548-45EA-54656741DED8}"/>
              </a:ext>
            </a:extLst>
          </p:cNvPr>
          <p:cNvSpPr txBox="1"/>
          <p:nvPr/>
        </p:nvSpPr>
        <p:spPr>
          <a:xfrm>
            <a:off x="2149537" y="75141"/>
            <a:ext cx="6119812" cy="461665"/>
          </a:xfrm>
          <a:prstGeom prst="rect">
            <a:avLst/>
          </a:prstGeom>
          <a:noFill/>
        </p:spPr>
        <p:txBody>
          <a:bodyPr wrap="square">
            <a:spAutoFit/>
          </a:bodyPr>
          <a:lstStyle/>
          <a:p>
            <a:pPr defTabSz="448056">
              <a:spcAft>
                <a:spcPts val="600"/>
              </a:spcAft>
            </a:pPr>
            <a:r>
              <a:rPr lang="fr-FR" sz="2400" b="0" i="0" dirty="0">
                <a:solidFill>
                  <a:schemeClr val="bg2"/>
                </a:solidFill>
                <a:effectLst/>
                <a:latin typeface="Nunito Sans" pitchFamily="2" charset="0"/>
              </a:rPr>
              <a:t>SDN - La peur de l’ingénieur réseau ?</a:t>
            </a:r>
            <a:endParaRPr lang="fr-FR" sz="2400" b="1" dirty="0">
              <a:solidFill>
                <a:schemeClr val="bg2"/>
              </a:solidFill>
            </a:endParaRPr>
          </a:p>
        </p:txBody>
      </p:sp>
      <p:pic>
        <p:nvPicPr>
          <p:cNvPr id="4" name="Image 3">
            <a:extLst>
              <a:ext uri="{FF2B5EF4-FFF2-40B4-BE49-F238E27FC236}">
                <a16:creationId xmlns:a16="http://schemas.microsoft.com/office/drawing/2014/main" id="{D5007E68-A373-98BE-D62B-B98FF25AC80E}"/>
              </a:ext>
            </a:extLst>
          </p:cNvPr>
          <p:cNvPicPr>
            <a:picLocks noChangeAspect="1"/>
          </p:cNvPicPr>
          <p:nvPr/>
        </p:nvPicPr>
        <p:blipFill>
          <a:blip r:embed="rId3"/>
          <a:stretch>
            <a:fillRect/>
          </a:stretch>
        </p:blipFill>
        <p:spPr>
          <a:xfrm>
            <a:off x="663430" y="1573230"/>
            <a:ext cx="1789601" cy="1838856"/>
          </a:xfrm>
          <a:prstGeom prst="rect">
            <a:avLst/>
          </a:prstGeom>
        </p:spPr>
      </p:pic>
      <p:pic>
        <p:nvPicPr>
          <p:cNvPr id="7" name="Image 6">
            <a:extLst>
              <a:ext uri="{FF2B5EF4-FFF2-40B4-BE49-F238E27FC236}">
                <a16:creationId xmlns:a16="http://schemas.microsoft.com/office/drawing/2014/main" id="{B122B4E3-AE7C-90E0-4CB7-9C1EFCDF4F12}"/>
              </a:ext>
            </a:extLst>
          </p:cNvPr>
          <p:cNvPicPr>
            <a:picLocks noChangeAspect="1"/>
          </p:cNvPicPr>
          <p:nvPr/>
        </p:nvPicPr>
        <p:blipFill>
          <a:blip r:embed="rId4"/>
          <a:stretch>
            <a:fillRect/>
          </a:stretch>
        </p:blipFill>
        <p:spPr>
          <a:xfrm>
            <a:off x="6695663" y="1389237"/>
            <a:ext cx="4495944" cy="1147370"/>
          </a:xfrm>
          <a:prstGeom prst="rect">
            <a:avLst/>
          </a:prstGeom>
        </p:spPr>
      </p:pic>
      <p:pic>
        <p:nvPicPr>
          <p:cNvPr id="10" name="Image 9">
            <a:extLst>
              <a:ext uri="{FF2B5EF4-FFF2-40B4-BE49-F238E27FC236}">
                <a16:creationId xmlns:a16="http://schemas.microsoft.com/office/drawing/2014/main" id="{4943710F-7F75-C517-10F0-F321AF0270C7}"/>
              </a:ext>
            </a:extLst>
          </p:cNvPr>
          <p:cNvPicPr>
            <a:picLocks noChangeAspect="1"/>
          </p:cNvPicPr>
          <p:nvPr/>
        </p:nvPicPr>
        <p:blipFill>
          <a:blip r:embed="rId5"/>
          <a:stretch>
            <a:fillRect/>
          </a:stretch>
        </p:blipFill>
        <p:spPr>
          <a:xfrm>
            <a:off x="3716720" y="2856971"/>
            <a:ext cx="1866900" cy="2009775"/>
          </a:xfrm>
          <a:prstGeom prst="rect">
            <a:avLst/>
          </a:prstGeom>
        </p:spPr>
      </p:pic>
      <p:sp>
        <p:nvSpPr>
          <p:cNvPr id="11" name="ZoneTexte 10">
            <a:extLst>
              <a:ext uri="{FF2B5EF4-FFF2-40B4-BE49-F238E27FC236}">
                <a16:creationId xmlns:a16="http://schemas.microsoft.com/office/drawing/2014/main" id="{17779006-F72C-03E1-32DC-FC9FCB5522E3}"/>
              </a:ext>
            </a:extLst>
          </p:cNvPr>
          <p:cNvSpPr txBox="1"/>
          <p:nvPr/>
        </p:nvSpPr>
        <p:spPr>
          <a:xfrm>
            <a:off x="5826380" y="3242570"/>
            <a:ext cx="6119812" cy="461665"/>
          </a:xfrm>
          <a:prstGeom prst="rect">
            <a:avLst/>
          </a:prstGeom>
          <a:noFill/>
        </p:spPr>
        <p:txBody>
          <a:bodyPr wrap="square">
            <a:spAutoFit/>
          </a:bodyPr>
          <a:lstStyle/>
          <a:p>
            <a:pPr defTabSz="448056">
              <a:spcAft>
                <a:spcPts val="600"/>
              </a:spcAft>
            </a:pPr>
            <a:r>
              <a:rPr lang="fr-FR" sz="2400" b="0" i="0" dirty="0">
                <a:solidFill>
                  <a:schemeClr val="bg2"/>
                </a:solidFill>
                <a:effectLst/>
                <a:latin typeface="Nunito Sans" pitchFamily="2" charset="0"/>
              </a:rPr>
              <a:t>Je vais vous expliquez depuis le début </a:t>
            </a:r>
            <a:r>
              <a:rPr lang="fr-FR" sz="2400" b="0" i="0" dirty="0">
                <a:solidFill>
                  <a:schemeClr val="bg2"/>
                </a:solidFill>
                <a:effectLst/>
                <a:latin typeface="Nunito Sans" pitchFamily="2" charset="0"/>
                <a:sym typeface="Wingdings" panose="05000000000000000000" pitchFamily="2" charset="2"/>
              </a:rPr>
              <a:t></a:t>
            </a:r>
            <a:endParaRPr lang="fr-FR" sz="2400" b="1" dirty="0">
              <a:solidFill>
                <a:schemeClr val="bg2"/>
              </a:solidFill>
            </a:endParaRPr>
          </a:p>
        </p:txBody>
      </p:sp>
    </p:spTree>
    <p:extLst>
      <p:ext uri="{BB962C8B-B14F-4D97-AF65-F5344CB8AC3E}">
        <p14:creationId xmlns:p14="http://schemas.microsoft.com/office/powerpoint/2010/main" val="2694878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dirty="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dirty="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dirty="0">
                <a:solidFill>
                  <a:schemeClr val="tx1"/>
                </a:solidFill>
                <a:latin typeface="+mn-lt"/>
                <a:ea typeface="+mn-ea"/>
                <a:cs typeface="+mn-cs"/>
              </a:rPr>
              <a:t>Les sujets abordés</a:t>
            </a:r>
            <a:endParaRPr lang="fr-FR" sz="2400" dirty="0"/>
          </a:p>
        </p:txBody>
      </p:sp>
      <p:sp>
        <p:nvSpPr>
          <p:cNvPr id="8" name="ZoneTexte 7">
            <a:extLst>
              <a:ext uri="{FF2B5EF4-FFF2-40B4-BE49-F238E27FC236}">
                <a16:creationId xmlns:a16="http://schemas.microsoft.com/office/drawing/2014/main" id="{5067FC11-D54D-4548-45EA-54656741DED8}"/>
              </a:ext>
            </a:extLst>
          </p:cNvPr>
          <p:cNvSpPr txBox="1"/>
          <p:nvPr/>
        </p:nvSpPr>
        <p:spPr>
          <a:xfrm>
            <a:off x="2149537" y="75141"/>
            <a:ext cx="6119812" cy="461665"/>
          </a:xfrm>
          <a:prstGeom prst="rect">
            <a:avLst/>
          </a:prstGeom>
          <a:noFill/>
        </p:spPr>
        <p:txBody>
          <a:bodyPr wrap="square">
            <a:spAutoFit/>
          </a:bodyPr>
          <a:lstStyle/>
          <a:p>
            <a:pPr defTabSz="448056">
              <a:spcAft>
                <a:spcPts val="600"/>
              </a:spcAft>
            </a:pPr>
            <a:r>
              <a:rPr lang="fr-FR" sz="2400" b="0" i="0" dirty="0">
                <a:solidFill>
                  <a:schemeClr val="bg2"/>
                </a:solidFill>
                <a:effectLst/>
                <a:latin typeface="Nunito Sans" pitchFamily="2" charset="0"/>
              </a:rPr>
              <a:t>SDN - La peur de l’ingénieur réseau ?</a:t>
            </a:r>
            <a:endParaRPr lang="fr-FR" sz="2400" b="1" dirty="0">
              <a:solidFill>
                <a:schemeClr val="bg2"/>
              </a:solidFill>
            </a:endParaRPr>
          </a:p>
        </p:txBody>
      </p:sp>
      <p:sp>
        <p:nvSpPr>
          <p:cNvPr id="11" name="ZoneTexte 10">
            <a:extLst>
              <a:ext uri="{FF2B5EF4-FFF2-40B4-BE49-F238E27FC236}">
                <a16:creationId xmlns:a16="http://schemas.microsoft.com/office/drawing/2014/main" id="{17779006-F72C-03E1-32DC-FC9FCB5522E3}"/>
              </a:ext>
            </a:extLst>
          </p:cNvPr>
          <p:cNvSpPr txBox="1"/>
          <p:nvPr/>
        </p:nvSpPr>
        <p:spPr>
          <a:xfrm>
            <a:off x="79922" y="949440"/>
            <a:ext cx="6119812" cy="461665"/>
          </a:xfrm>
          <a:prstGeom prst="rect">
            <a:avLst/>
          </a:prstGeom>
          <a:noFill/>
        </p:spPr>
        <p:txBody>
          <a:bodyPr wrap="square">
            <a:spAutoFit/>
          </a:bodyPr>
          <a:lstStyle/>
          <a:p>
            <a:pPr defTabSz="448056">
              <a:spcAft>
                <a:spcPts val="600"/>
              </a:spcAft>
            </a:pPr>
            <a:r>
              <a:rPr lang="fr-FR" sz="2400" b="1" i="0" u="sng" dirty="0">
                <a:solidFill>
                  <a:schemeClr val="bg2"/>
                </a:solidFill>
                <a:effectLst/>
                <a:latin typeface="Nunito Sans" pitchFamily="2" charset="0"/>
              </a:rPr>
              <a:t>RESEAU TRADITIONNEL</a:t>
            </a:r>
            <a:endParaRPr lang="fr-FR" sz="2400" b="1" u="sng" dirty="0">
              <a:solidFill>
                <a:schemeClr val="bg2"/>
              </a:solidFill>
            </a:endParaRPr>
          </a:p>
        </p:txBody>
      </p:sp>
      <p:pic>
        <p:nvPicPr>
          <p:cNvPr id="5" name="Image 4">
            <a:extLst>
              <a:ext uri="{FF2B5EF4-FFF2-40B4-BE49-F238E27FC236}">
                <a16:creationId xmlns:a16="http://schemas.microsoft.com/office/drawing/2014/main" id="{17FD7300-A050-B258-8F96-2190BF79399A}"/>
              </a:ext>
            </a:extLst>
          </p:cNvPr>
          <p:cNvPicPr>
            <a:picLocks noChangeAspect="1"/>
          </p:cNvPicPr>
          <p:nvPr/>
        </p:nvPicPr>
        <p:blipFill>
          <a:blip r:embed="rId3"/>
          <a:stretch>
            <a:fillRect/>
          </a:stretch>
        </p:blipFill>
        <p:spPr>
          <a:xfrm>
            <a:off x="584995" y="1760702"/>
            <a:ext cx="10258425" cy="2171700"/>
          </a:xfrm>
          <a:prstGeom prst="rect">
            <a:avLst/>
          </a:prstGeom>
        </p:spPr>
      </p:pic>
      <p:sp>
        <p:nvSpPr>
          <p:cNvPr id="6" name="ZoneTexte 5">
            <a:extLst>
              <a:ext uri="{FF2B5EF4-FFF2-40B4-BE49-F238E27FC236}">
                <a16:creationId xmlns:a16="http://schemas.microsoft.com/office/drawing/2014/main" id="{7544187B-4A2F-E718-8A68-DD5144D4C776}"/>
              </a:ext>
            </a:extLst>
          </p:cNvPr>
          <p:cNvSpPr txBox="1"/>
          <p:nvPr/>
        </p:nvSpPr>
        <p:spPr>
          <a:xfrm>
            <a:off x="1064025" y="3137826"/>
            <a:ext cx="1717536" cy="461665"/>
          </a:xfrm>
          <a:prstGeom prst="rect">
            <a:avLst/>
          </a:prstGeom>
          <a:noFill/>
        </p:spPr>
        <p:txBody>
          <a:bodyPr wrap="square">
            <a:spAutoFit/>
          </a:bodyPr>
          <a:lstStyle/>
          <a:p>
            <a:pPr defTabSz="448056">
              <a:spcAft>
                <a:spcPts val="600"/>
              </a:spcAft>
            </a:pPr>
            <a:r>
              <a:rPr lang="fr-FR" sz="2400" b="1" i="0" dirty="0">
                <a:solidFill>
                  <a:schemeClr val="bg2"/>
                </a:solidFill>
                <a:effectLst/>
                <a:latin typeface="Nunito Sans" pitchFamily="2" charset="0"/>
              </a:rPr>
              <a:t>ROUTEUR</a:t>
            </a:r>
            <a:endParaRPr lang="fr-FR" sz="2400" b="1" dirty="0">
              <a:solidFill>
                <a:schemeClr val="bg2"/>
              </a:solidFill>
            </a:endParaRPr>
          </a:p>
        </p:txBody>
      </p:sp>
      <p:sp>
        <p:nvSpPr>
          <p:cNvPr id="9" name="ZoneTexte 8">
            <a:extLst>
              <a:ext uri="{FF2B5EF4-FFF2-40B4-BE49-F238E27FC236}">
                <a16:creationId xmlns:a16="http://schemas.microsoft.com/office/drawing/2014/main" id="{2BE5AAE8-6AF0-537E-8372-D26B6AB04ED7}"/>
              </a:ext>
            </a:extLst>
          </p:cNvPr>
          <p:cNvSpPr txBox="1"/>
          <p:nvPr/>
        </p:nvSpPr>
        <p:spPr>
          <a:xfrm>
            <a:off x="4685630" y="3584786"/>
            <a:ext cx="2646348" cy="461665"/>
          </a:xfrm>
          <a:prstGeom prst="rect">
            <a:avLst/>
          </a:prstGeom>
          <a:noFill/>
        </p:spPr>
        <p:txBody>
          <a:bodyPr wrap="square">
            <a:spAutoFit/>
          </a:bodyPr>
          <a:lstStyle/>
          <a:p>
            <a:pPr defTabSz="448056">
              <a:spcAft>
                <a:spcPts val="600"/>
              </a:spcAft>
            </a:pPr>
            <a:r>
              <a:rPr lang="fr-FR" sz="2400" b="1" i="0" dirty="0">
                <a:solidFill>
                  <a:schemeClr val="bg2"/>
                </a:solidFill>
                <a:effectLst/>
                <a:latin typeface="Nunito Sans" pitchFamily="2" charset="0"/>
              </a:rPr>
              <a:t>COMMUTATEUR</a:t>
            </a:r>
            <a:endParaRPr lang="fr-FR" sz="2400" b="1" dirty="0">
              <a:solidFill>
                <a:schemeClr val="bg2"/>
              </a:solidFill>
            </a:endParaRPr>
          </a:p>
        </p:txBody>
      </p:sp>
      <p:sp>
        <p:nvSpPr>
          <p:cNvPr id="12" name="ZoneTexte 11">
            <a:extLst>
              <a:ext uri="{FF2B5EF4-FFF2-40B4-BE49-F238E27FC236}">
                <a16:creationId xmlns:a16="http://schemas.microsoft.com/office/drawing/2014/main" id="{BA590953-1154-8CAC-9880-CD8119029194}"/>
              </a:ext>
            </a:extLst>
          </p:cNvPr>
          <p:cNvSpPr txBox="1"/>
          <p:nvPr/>
        </p:nvSpPr>
        <p:spPr>
          <a:xfrm>
            <a:off x="8687863" y="3665470"/>
            <a:ext cx="1896533" cy="461665"/>
          </a:xfrm>
          <a:prstGeom prst="rect">
            <a:avLst/>
          </a:prstGeom>
          <a:noFill/>
        </p:spPr>
        <p:txBody>
          <a:bodyPr wrap="square">
            <a:spAutoFit/>
          </a:bodyPr>
          <a:lstStyle/>
          <a:p>
            <a:pPr defTabSz="448056">
              <a:spcAft>
                <a:spcPts val="600"/>
              </a:spcAft>
            </a:pPr>
            <a:r>
              <a:rPr lang="fr-FR" sz="2400" b="1" i="0" dirty="0">
                <a:solidFill>
                  <a:schemeClr val="bg2"/>
                </a:solidFill>
                <a:effectLst/>
                <a:latin typeface="Nunito Sans" pitchFamily="2" charset="0"/>
              </a:rPr>
              <a:t>FIREWALL</a:t>
            </a:r>
            <a:endParaRPr lang="fr-FR" sz="2400" b="1" dirty="0">
              <a:solidFill>
                <a:schemeClr val="bg2"/>
              </a:solidFill>
            </a:endParaRPr>
          </a:p>
        </p:txBody>
      </p:sp>
    </p:spTree>
    <p:extLst>
      <p:ext uri="{BB962C8B-B14F-4D97-AF65-F5344CB8AC3E}">
        <p14:creationId xmlns:p14="http://schemas.microsoft.com/office/powerpoint/2010/main" val="26586183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dirty="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dirty="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dirty="0">
                <a:solidFill>
                  <a:schemeClr val="tx1"/>
                </a:solidFill>
                <a:latin typeface="+mn-lt"/>
                <a:ea typeface="+mn-ea"/>
                <a:cs typeface="+mn-cs"/>
              </a:rPr>
              <a:t>Les sujets abordés</a:t>
            </a:r>
            <a:endParaRPr lang="fr-FR" sz="2400" dirty="0"/>
          </a:p>
        </p:txBody>
      </p:sp>
      <p:sp>
        <p:nvSpPr>
          <p:cNvPr id="8" name="ZoneTexte 7">
            <a:extLst>
              <a:ext uri="{FF2B5EF4-FFF2-40B4-BE49-F238E27FC236}">
                <a16:creationId xmlns:a16="http://schemas.microsoft.com/office/drawing/2014/main" id="{5067FC11-D54D-4548-45EA-54656741DED8}"/>
              </a:ext>
            </a:extLst>
          </p:cNvPr>
          <p:cNvSpPr txBox="1"/>
          <p:nvPr/>
        </p:nvSpPr>
        <p:spPr>
          <a:xfrm>
            <a:off x="2149537" y="75141"/>
            <a:ext cx="6119812" cy="461665"/>
          </a:xfrm>
          <a:prstGeom prst="rect">
            <a:avLst/>
          </a:prstGeom>
          <a:noFill/>
        </p:spPr>
        <p:txBody>
          <a:bodyPr wrap="square">
            <a:spAutoFit/>
          </a:bodyPr>
          <a:lstStyle/>
          <a:p>
            <a:pPr defTabSz="448056">
              <a:spcAft>
                <a:spcPts val="600"/>
              </a:spcAft>
            </a:pPr>
            <a:r>
              <a:rPr lang="fr-FR" sz="2400" b="0" i="0" dirty="0">
                <a:solidFill>
                  <a:schemeClr val="bg2"/>
                </a:solidFill>
                <a:effectLst/>
                <a:latin typeface="Nunito Sans" pitchFamily="2" charset="0"/>
              </a:rPr>
              <a:t>SDN - La peur de l’ingénieur réseau ?</a:t>
            </a:r>
            <a:endParaRPr lang="fr-FR" sz="2400" b="1" dirty="0">
              <a:solidFill>
                <a:schemeClr val="bg2"/>
              </a:solidFill>
            </a:endParaRPr>
          </a:p>
        </p:txBody>
      </p:sp>
      <p:sp>
        <p:nvSpPr>
          <p:cNvPr id="11" name="ZoneTexte 10">
            <a:extLst>
              <a:ext uri="{FF2B5EF4-FFF2-40B4-BE49-F238E27FC236}">
                <a16:creationId xmlns:a16="http://schemas.microsoft.com/office/drawing/2014/main" id="{17779006-F72C-03E1-32DC-FC9FCB5522E3}"/>
              </a:ext>
            </a:extLst>
          </p:cNvPr>
          <p:cNvSpPr txBox="1"/>
          <p:nvPr/>
        </p:nvSpPr>
        <p:spPr>
          <a:xfrm>
            <a:off x="79922" y="949440"/>
            <a:ext cx="6119812" cy="461665"/>
          </a:xfrm>
          <a:prstGeom prst="rect">
            <a:avLst/>
          </a:prstGeom>
          <a:noFill/>
        </p:spPr>
        <p:txBody>
          <a:bodyPr wrap="square">
            <a:spAutoFit/>
          </a:bodyPr>
          <a:lstStyle/>
          <a:p>
            <a:pPr defTabSz="448056">
              <a:spcAft>
                <a:spcPts val="600"/>
              </a:spcAft>
            </a:pPr>
            <a:r>
              <a:rPr lang="fr-FR" sz="2400" b="1" i="0" u="sng" dirty="0">
                <a:solidFill>
                  <a:schemeClr val="bg2"/>
                </a:solidFill>
                <a:effectLst/>
                <a:latin typeface="Nunito Sans" pitchFamily="2" charset="0"/>
              </a:rPr>
              <a:t>RESEAU TRADITIONNEL</a:t>
            </a:r>
            <a:endParaRPr lang="fr-FR" sz="2400" b="1" u="sng" dirty="0">
              <a:solidFill>
                <a:schemeClr val="bg2"/>
              </a:solidFill>
            </a:endParaRPr>
          </a:p>
        </p:txBody>
      </p:sp>
      <p:pic>
        <p:nvPicPr>
          <p:cNvPr id="5" name="Image 4">
            <a:extLst>
              <a:ext uri="{FF2B5EF4-FFF2-40B4-BE49-F238E27FC236}">
                <a16:creationId xmlns:a16="http://schemas.microsoft.com/office/drawing/2014/main" id="{17FD7300-A050-B258-8F96-2190BF79399A}"/>
              </a:ext>
            </a:extLst>
          </p:cNvPr>
          <p:cNvPicPr>
            <a:picLocks noChangeAspect="1"/>
          </p:cNvPicPr>
          <p:nvPr/>
        </p:nvPicPr>
        <p:blipFill>
          <a:blip r:embed="rId3"/>
          <a:stretch>
            <a:fillRect/>
          </a:stretch>
        </p:blipFill>
        <p:spPr>
          <a:xfrm>
            <a:off x="584995" y="1760702"/>
            <a:ext cx="10258425" cy="2171700"/>
          </a:xfrm>
          <a:prstGeom prst="rect">
            <a:avLst/>
          </a:prstGeom>
        </p:spPr>
      </p:pic>
      <p:sp>
        <p:nvSpPr>
          <p:cNvPr id="6" name="ZoneTexte 5">
            <a:extLst>
              <a:ext uri="{FF2B5EF4-FFF2-40B4-BE49-F238E27FC236}">
                <a16:creationId xmlns:a16="http://schemas.microsoft.com/office/drawing/2014/main" id="{7544187B-4A2F-E718-8A68-DD5144D4C776}"/>
              </a:ext>
            </a:extLst>
          </p:cNvPr>
          <p:cNvSpPr txBox="1"/>
          <p:nvPr/>
        </p:nvSpPr>
        <p:spPr>
          <a:xfrm>
            <a:off x="1064025" y="3137826"/>
            <a:ext cx="1717536" cy="461665"/>
          </a:xfrm>
          <a:prstGeom prst="rect">
            <a:avLst/>
          </a:prstGeom>
          <a:noFill/>
        </p:spPr>
        <p:txBody>
          <a:bodyPr wrap="square">
            <a:spAutoFit/>
          </a:bodyPr>
          <a:lstStyle/>
          <a:p>
            <a:pPr defTabSz="448056">
              <a:spcAft>
                <a:spcPts val="600"/>
              </a:spcAft>
            </a:pPr>
            <a:r>
              <a:rPr lang="fr-FR" sz="2400" b="1" i="0" dirty="0">
                <a:solidFill>
                  <a:schemeClr val="bg2"/>
                </a:solidFill>
                <a:effectLst/>
                <a:latin typeface="Nunito Sans" pitchFamily="2" charset="0"/>
              </a:rPr>
              <a:t>ROUTEUR</a:t>
            </a:r>
            <a:endParaRPr lang="fr-FR" sz="2400" b="1" dirty="0">
              <a:solidFill>
                <a:schemeClr val="bg2"/>
              </a:solidFill>
            </a:endParaRPr>
          </a:p>
        </p:txBody>
      </p:sp>
      <p:sp>
        <p:nvSpPr>
          <p:cNvPr id="9" name="ZoneTexte 8">
            <a:extLst>
              <a:ext uri="{FF2B5EF4-FFF2-40B4-BE49-F238E27FC236}">
                <a16:creationId xmlns:a16="http://schemas.microsoft.com/office/drawing/2014/main" id="{2BE5AAE8-6AF0-537E-8372-D26B6AB04ED7}"/>
              </a:ext>
            </a:extLst>
          </p:cNvPr>
          <p:cNvSpPr txBox="1"/>
          <p:nvPr/>
        </p:nvSpPr>
        <p:spPr>
          <a:xfrm>
            <a:off x="4685630" y="3584786"/>
            <a:ext cx="2646348" cy="461665"/>
          </a:xfrm>
          <a:prstGeom prst="rect">
            <a:avLst/>
          </a:prstGeom>
          <a:noFill/>
        </p:spPr>
        <p:txBody>
          <a:bodyPr wrap="square">
            <a:spAutoFit/>
          </a:bodyPr>
          <a:lstStyle/>
          <a:p>
            <a:pPr defTabSz="448056">
              <a:spcAft>
                <a:spcPts val="600"/>
              </a:spcAft>
            </a:pPr>
            <a:r>
              <a:rPr lang="fr-FR" sz="2400" b="1" i="0" dirty="0">
                <a:solidFill>
                  <a:schemeClr val="bg2"/>
                </a:solidFill>
                <a:effectLst/>
                <a:latin typeface="Nunito Sans" pitchFamily="2" charset="0"/>
              </a:rPr>
              <a:t>COMMUTATEUR</a:t>
            </a:r>
            <a:endParaRPr lang="fr-FR" sz="2400" b="1" dirty="0">
              <a:solidFill>
                <a:schemeClr val="bg2"/>
              </a:solidFill>
            </a:endParaRPr>
          </a:p>
        </p:txBody>
      </p:sp>
      <p:sp>
        <p:nvSpPr>
          <p:cNvPr id="12" name="ZoneTexte 11">
            <a:extLst>
              <a:ext uri="{FF2B5EF4-FFF2-40B4-BE49-F238E27FC236}">
                <a16:creationId xmlns:a16="http://schemas.microsoft.com/office/drawing/2014/main" id="{BA590953-1154-8CAC-9880-CD8119029194}"/>
              </a:ext>
            </a:extLst>
          </p:cNvPr>
          <p:cNvSpPr txBox="1"/>
          <p:nvPr/>
        </p:nvSpPr>
        <p:spPr>
          <a:xfrm>
            <a:off x="8687863" y="3665470"/>
            <a:ext cx="1896533" cy="461665"/>
          </a:xfrm>
          <a:prstGeom prst="rect">
            <a:avLst/>
          </a:prstGeom>
          <a:noFill/>
        </p:spPr>
        <p:txBody>
          <a:bodyPr wrap="square">
            <a:spAutoFit/>
          </a:bodyPr>
          <a:lstStyle/>
          <a:p>
            <a:pPr defTabSz="448056">
              <a:spcAft>
                <a:spcPts val="600"/>
              </a:spcAft>
            </a:pPr>
            <a:r>
              <a:rPr lang="fr-FR" sz="2400" b="1" i="0" dirty="0">
                <a:solidFill>
                  <a:schemeClr val="bg2"/>
                </a:solidFill>
                <a:effectLst/>
                <a:latin typeface="Nunito Sans" pitchFamily="2" charset="0"/>
              </a:rPr>
              <a:t>FIREWALL</a:t>
            </a:r>
            <a:endParaRPr lang="fr-FR" sz="2400" b="1" dirty="0">
              <a:solidFill>
                <a:schemeClr val="bg2"/>
              </a:solidFill>
            </a:endParaRPr>
          </a:p>
        </p:txBody>
      </p:sp>
      <p:pic>
        <p:nvPicPr>
          <p:cNvPr id="4" name="Image 3">
            <a:extLst>
              <a:ext uri="{FF2B5EF4-FFF2-40B4-BE49-F238E27FC236}">
                <a16:creationId xmlns:a16="http://schemas.microsoft.com/office/drawing/2014/main" id="{39547222-C92A-C59F-7D48-10CF07E942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437" y="4377381"/>
            <a:ext cx="2143125" cy="2143125"/>
          </a:xfrm>
          <a:prstGeom prst="rect">
            <a:avLst/>
          </a:prstGeom>
        </p:spPr>
      </p:pic>
      <p:sp>
        <p:nvSpPr>
          <p:cNvPr id="7" name="ZoneTexte 6">
            <a:extLst>
              <a:ext uri="{FF2B5EF4-FFF2-40B4-BE49-F238E27FC236}">
                <a16:creationId xmlns:a16="http://schemas.microsoft.com/office/drawing/2014/main" id="{BA749D5E-9631-4FCB-B4DB-77E417D42011}"/>
              </a:ext>
            </a:extLst>
          </p:cNvPr>
          <p:cNvSpPr txBox="1"/>
          <p:nvPr/>
        </p:nvSpPr>
        <p:spPr>
          <a:xfrm>
            <a:off x="2919941" y="4953566"/>
            <a:ext cx="8356071" cy="461665"/>
          </a:xfrm>
          <a:prstGeom prst="rect">
            <a:avLst/>
          </a:prstGeom>
          <a:noFill/>
        </p:spPr>
        <p:txBody>
          <a:bodyPr wrap="square">
            <a:spAutoFit/>
          </a:bodyPr>
          <a:lstStyle/>
          <a:p>
            <a:pPr defTabSz="448056">
              <a:spcAft>
                <a:spcPts val="600"/>
              </a:spcAft>
            </a:pPr>
            <a:r>
              <a:rPr lang="fr-FR" sz="2400" b="0" i="0" dirty="0">
                <a:solidFill>
                  <a:schemeClr val="bg2"/>
                </a:solidFill>
                <a:effectLst/>
                <a:latin typeface="Nunito Sans" pitchFamily="2" charset="0"/>
              </a:rPr>
              <a:t>Très souvent vendus par des marques « propriétaire »</a:t>
            </a:r>
            <a:endParaRPr lang="fr-FR" sz="2400" b="1" dirty="0">
              <a:solidFill>
                <a:schemeClr val="bg2"/>
              </a:solidFill>
            </a:endParaRPr>
          </a:p>
        </p:txBody>
      </p:sp>
    </p:spTree>
    <p:extLst>
      <p:ext uri="{BB962C8B-B14F-4D97-AF65-F5344CB8AC3E}">
        <p14:creationId xmlns:p14="http://schemas.microsoft.com/office/powerpoint/2010/main" val="2329733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dirty="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dirty="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dirty="0">
                <a:solidFill>
                  <a:schemeClr val="tx1"/>
                </a:solidFill>
                <a:latin typeface="+mn-lt"/>
                <a:ea typeface="+mn-ea"/>
                <a:cs typeface="+mn-cs"/>
              </a:rPr>
              <a:t>Les sujets abordés</a:t>
            </a:r>
            <a:endParaRPr lang="fr-FR" sz="2400" dirty="0"/>
          </a:p>
        </p:txBody>
      </p:sp>
      <p:sp>
        <p:nvSpPr>
          <p:cNvPr id="8" name="ZoneTexte 7">
            <a:extLst>
              <a:ext uri="{FF2B5EF4-FFF2-40B4-BE49-F238E27FC236}">
                <a16:creationId xmlns:a16="http://schemas.microsoft.com/office/drawing/2014/main" id="{5067FC11-D54D-4548-45EA-54656741DED8}"/>
              </a:ext>
            </a:extLst>
          </p:cNvPr>
          <p:cNvSpPr txBox="1"/>
          <p:nvPr/>
        </p:nvSpPr>
        <p:spPr>
          <a:xfrm>
            <a:off x="2149537" y="75141"/>
            <a:ext cx="6119812" cy="461665"/>
          </a:xfrm>
          <a:prstGeom prst="rect">
            <a:avLst/>
          </a:prstGeom>
          <a:noFill/>
        </p:spPr>
        <p:txBody>
          <a:bodyPr wrap="square">
            <a:spAutoFit/>
          </a:bodyPr>
          <a:lstStyle/>
          <a:p>
            <a:pPr defTabSz="448056">
              <a:spcAft>
                <a:spcPts val="600"/>
              </a:spcAft>
            </a:pPr>
            <a:r>
              <a:rPr lang="fr-FR" sz="2400" b="0" i="0" dirty="0">
                <a:solidFill>
                  <a:schemeClr val="bg2"/>
                </a:solidFill>
                <a:effectLst/>
                <a:latin typeface="Nunito Sans" pitchFamily="2" charset="0"/>
              </a:rPr>
              <a:t>SDN - La peur de l’ingénieur réseau ?</a:t>
            </a:r>
            <a:endParaRPr lang="fr-FR" sz="2400" b="1" dirty="0">
              <a:solidFill>
                <a:schemeClr val="bg2"/>
              </a:solidFill>
            </a:endParaRPr>
          </a:p>
        </p:txBody>
      </p:sp>
      <p:sp>
        <p:nvSpPr>
          <p:cNvPr id="11" name="ZoneTexte 10">
            <a:extLst>
              <a:ext uri="{FF2B5EF4-FFF2-40B4-BE49-F238E27FC236}">
                <a16:creationId xmlns:a16="http://schemas.microsoft.com/office/drawing/2014/main" id="{17779006-F72C-03E1-32DC-FC9FCB5522E3}"/>
              </a:ext>
            </a:extLst>
          </p:cNvPr>
          <p:cNvSpPr txBox="1"/>
          <p:nvPr/>
        </p:nvSpPr>
        <p:spPr>
          <a:xfrm>
            <a:off x="79922" y="949440"/>
            <a:ext cx="6119812" cy="461665"/>
          </a:xfrm>
          <a:prstGeom prst="rect">
            <a:avLst/>
          </a:prstGeom>
          <a:noFill/>
        </p:spPr>
        <p:txBody>
          <a:bodyPr wrap="square">
            <a:spAutoFit/>
          </a:bodyPr>
          <a:lstStyle/>
          <a:p>
            <a:pPr defTabSz="448056">
              <a:spcAft>
                <a:spcPts val="600"/>
              </a:spcAft>
            </a:pPr>
            <a:r>
              <a:rPr lang="fr-FR" sz="2400" b="1" i="0" u="sng" dirty="0">
                <a:solidFill>
                  <a:schemeClr val="bg2"/>
                </a:solidFill>
                <a:effectLst/>
                <a:latin typeface="Nunito Sans" pitchFamily="2" charset="0"/>
              </a:rPr>
              <a:t>RESEAU TRADITIONNEL</a:t>
            </a:r>
            <a:endParaRPr lang="fr-FR" sz="2400" b="1" u="sng" dirty="0">
              <a:solidFill>
                <a:schemeClr val="bg2"/>
              </a:solidFill>
            </a:endParaRPr>
          </a:p>
        </p:txBody>
      </p:sp>
      <p:pic>
        <p:nvPicPr>
          <p:cNvPr id="5" name="Image 4">
            <a:extLst>
              <a:ext uri="{FF2B5EF4-FFF2-40B4-BE49-F238E27FC236}">
                <a16:creationId xmlns:a16="http://schemas.microsoft.com/office/drawing/2014/main" id="{17FD7300-A050-B258-8F96-2190BF79399A}"/>
              </a:ext>
            </a:extLst>
          </p:cNvPr>
          <p:cNvPicPr>
            <a:picLocks noChangeAspect="1"/>
          </p:cNvPicPr>
          <p:nvPr/>
        </p:nvPicPr>
        <p:blipFill>
          <a:blip r:embed="rId3"/>
          <a:stretch>
            <a:fillRect/>
          </a:stretch>
        </p:blipFill>
        <p:spPr>
          <a:xfrm>
            <a:off x="584995" y="1760702"/>
            <a:ext cx="10258425" cy="2171700"/>
          </a:xfrm>
          <a:prstGeom prst="rect">
            <a:avLst/>
          </a:prstGeom>
        </p:spPr>
      </p:pic>
      <p:sp>
        <p:nvSpPr>
          <p:cNvPr id="6" name="ZoneTexte 5">
            <a:extLst>
              <a:ext uri="{FF2B5EF4-FFF2-40B4-BE49-F238E27FC236}">
                <a16:creationId xmlns:a16="http://schemas.microsoft.com/office/drawing/2014/main" id="{7544187B-4A2F-E718-8A68-DD5144D4C776}"/>
              </a:ext>
            </a:extLst>
          </p:cNvPr>
          <p:cNvSpPr txBox="1"/>
          <p:nvPr/>
        </p:nvSpPr>
        <p:spPr>
          <a:xfrm>
            <a:off x="1064025" y="3137826"/>
            <a:ext cx="1717536" cy="461665"/>
          </a:xfrm>
          <a:prstGeom prst="rect">
            <a:avLst/>
          </a:prstGeom>
          <a:noFill/>
        </p:spPr>
        <p:txBody>
          <a:bodyPr wrap="square">
            <a:spAutoFit/>
          </a:bodyPr>
          <a:lstStyle/>
          <a:p>
            <a:pPr defTabSz="448056">
              <a:spcAft>
                <a:spcPts val="600"/>
              </a:spcAft>
            </a:pPr>
            <a:r>
              <a:rPr lang="fr-FR" sz="2400" b="1" i="0" dirty="0">
                <a:solidFill>
                  <a:schemeClr val="bg2"/>
                </a:solidFill>
                <a:effectLst/>
                <a:latin typeface="Nunito Sans" pitchFamily="2" charset="0"/>
              </a:rPr>
              <a:t>ROUTEUR</a:t>
            </a:r>
            <a:endParaRPr lang="fr-FR" sz="2400" b="1" dirty="0">
              <a:solidFill>
                <a:schemeClr val="bg2"/>
              </a:solidFill>
            </a:endParaRPr>
          </a:p>
        </p:txBody>
      </p:sp>
      <p:sp>
        <p:nvSpPr>
          <p:cNvPr id="9" name="ZoneTexte 8">
            <a:extLst>
              <a:ext uri="{FF2B5EF4-FFF2-40B4-BE49-F238E27FC236}">
                <a16:creationId xmlns:a16="http://schemas.microsoft.com/office/drawing/2014/main" id="{2BE5AAE8-6AF0-537E-8372-D26B6AB04ED7}"/>
              </a:ext>
            </a:extLst>
          </p:cNvPr>
          <p:cNvSpPr txBox="1"/>
          <p:nvPr/>
        </p:nvSpPr>
        <p:spPr>
          <a:xfrm>
            <a:off x="4685630" y="3584786"/>
            <a:ext cx="2646348" cy="461665"/>
          </a:xfrm>
          <a:prstGeom prst="rect">
            <a:avLst/>
          </a:prstGeom>
          <a:noFill/>
        </p:spPr>
        <p:txBody>
          <a:bodyPr wrap="square">
            <a:spAutoFit/>
          </a:bodyPr>
          <a:lstStyle/>
          <a:p>
            <a:pPr defTabSz="448056">
              <a:spcAft>
                <a:spcPts val="600"/>
              </a:spcAft>
            </a:pPr>
            <a:r>
              <a:rPr lang="fr-FR" sz="2400" b="1" i="0" dirty="0">
                <a:solidFill>
                  <a:schemeClr val="bg2"/>
                </a:solidFill>
                <a:effectLst/>
                <a:latin typeface="Nunito Sans" pitchFamily="2" charset="0"/>
              </a:rPr>
              <a:t>COMMUTATEUR</a:t>
            </a:r>
            <a:endParaRPr lang="fr-FR" sz="2400" b="1" dirty="0">
              <a:solidFill>
                <a:schemeClr val="bg2"/>
              </a:solidFill>
            </a:endParaRPr>
          </a:p>
        </p:txBody>
      </p:sp>
      <p:sp>
        <p:nvSpPr>
          <p:cNvPr id="12" name="ZoneTexte 11">
            <a:extLst>
              <a:ext uri="{FF2B5EF4-FFF2-40B4-BE49-F238E27FC236}">
                <a16:creationId xmlns:a16="http://schemas.microsoft.com/office/drawing/2014/main" id="{BA590953-1154-8CAC-9880-CD8119029194}"/>
              </a:ext>
            </a:extLst>
          </p:cNvPr>
          <p:cNvSpPr txBox="1"/>
          <p:nvPr/>
        </p:nvSpPr>
        <p:spPr>
          <a:xfrm>
            <a:off x="8687863" y="3665470"/>
            <a:ext cx="1896533" cy="461665"/>
          </a:xfrm>
          <a:prstGeom prst="rect">
            <a:avLst/>
          </a:prstGeom>
          <a:noFill/>
        </p:spPr>
        <p:txBody>
          <a:bodyPr wrap="square">
            <a:spAutoFit/>
          </a:bodyPr>
          <a:lstStyle/>
          <a:p>
            <a:pPr defTabSz="448056">
              <a:spcAft>
                <a:spcPts val="600"/>
              </a:spcAft>
            </a:pPr>
            <a:r>
              <a:rPr lang="fr-FR" sz="2400" b="1" i="0" dirty="0">
                <a:solidFill>
                  <a:schemeClr val="bg2"/>
                </a:solidFill>
                <a:effectLst/>
                <a:latin typeface="Nunito Sans" pitchFamily="2" charset="0"/>
              </a:rPr>
              <a:t>FIREWALL</a:t>
            </a:r>
            <a:endParaRPr lang="fr-FR" sz="2400" b="1" dirty="0">
              <a:solidFill>
                <a:schemeClr val="bg2"/>
              </a:solidFill>
            </a:endParaRPr>
          </a:p>
        </p:txBody>
      </p:sp>
      <p:pic>
        <p:nvPicPr>
          <p:cNvPr id="10" name="Image 9">
            <a:extLst>
              <a:ext uri="{FF2B5EF4-FFF2-40B4-BE49-F238E27FC236}">
                <a16:creationId xmlns:a16="http://schemas.microsoft.com/office/drawing/2014/main" id="{C2EEC7B6-D154-A8E9-F6B8-90EC28EF64C7}"/>
              </a:ext>
            </a:extLst>
          </p:cNvPr>
          <p:cNvPicPr>
            <a:picLocks noChangeAspect="1"/>
          </p:cNvPicPr>
          <p:nvPr/>
        </p:nvPicPr>
        <p:blipFill>
          <a:blip r:embed="rId4"/>
          <a:stretch>
            <a:fillRect/>
          </a:stretch>
        </p:blipFill>
        <p:spPr>
          <a:xfrm>
            <a:off x="79922" y="4281999"/>
            <a:ext cx="4480993" cy="1115210"/>
          </a:xfrm>
          <a:prstGeom prst="rect">
            <a:avLst/>
          </a:prstGeom>
        </p:spPr>
      </p:pic>
    </p:spTree>
    <p:extLst>
      <p:ext uri="{BB962C8B-B14F-4D97-AF65-F5344CB8AC3E}">
        <p14:creationId xmlns:p14="http://schemas.microsoft.com/office/powerpoint/2010/main" val="1730646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dirty="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dirty="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dirty="0">
                <a:solidFill>
                  <a:schemeClr val="tx1"/>
                </a:solidFill>
                <a:latin typeface="+mn-lt"/>
                <a:ea typeface="+mn-ea"/>
                <a:cs typeface="+mn-cs"/>
              </a:rPr>
              <a:t>Les sujets abordés</a:t>
            </a:r>
            <a:endParaRPr lang="fr-FR" sz="2400" dirty="0"/>
          </a:p>
        </p:txBody>
      </p:sp>
      <p:sp>
        <p:nvSpPr>
          <p:cNvPr id="8" name="ZoneTexte 7">
            <a:extLst>
              <a:ext uri="{FF2B5EF4-FFF2-40B4-BE49-F238E27FC236}">
                <a16:creationId xmlns:a16="http://schemas.microsoft.com/office/drawing/2014/main" id="{5067FC11-D54D-4548-45EA-54656741DED8}"/>
              </a:ext>
            </a:extLst>
          </p:cNvPr>
          <p:cNvSpPr txBox="1"/>
          <p:nvPr/>
        </p:nvSpPr>
        <p:spPr>
          <a:xfrm>
            <a:off x="2149537" y="75141"/>
            <a:ext cx="6119812" cy="461665"/>
          </a:xfrm>
          <a:prstGeom prst="rect">
            <a:avLst/>
          </a:prstGeom>
          <a:noFill/>
        </p:spPr>
        <p:txBody>
          <a:bodyPr wrap="square">
            <a:spAutoFit/>
          </a:bodyPr>
          <a:lstStyle/>
          <a:p>
            <a:pPr defTabSz="448056">
              <a:spcAft>
                <a:spcPts val="600"/>
              </a:spcAft>
            </a:pPr>
            <a:r>
              <a:rPr lang="fr-FR" sz="2400" b="0" i="0" dirty="0">
                <a:solidFill>
                  <a:schemeClr val="bg2"/>
                </a:solidFill>
                <a:effectLst/>
                <a:latin typeface="Nunito Sans" pitchFamily="2" charset="0"/>
              </a:rPr>
              <a:t>SDN - La peur de l’ingénieur réseau ?</a:t>
            </a:r>
            <a:endParaRPr lang="fr-FR" sz="2400" b="1" dirty="0">
              <a:solidFill>
                <a:schemeClr val="bg2"/>
              </a:solidFill>
            </a:endParaRPr>
          </a:p>
        </p:txBody>
      </p:sp>
      <p:sp>
        <p:nvSpPr>
          <p:cNvPr id="11" name="ZoneTexte 10">
            <a:extLst>
              <a:ext uri="{FF2B5EF4-FFF2-40B4-BE49-F238E27FC236}">
                <a16:creationId xmlns:a16="http://schemas.microsoft.com/office/drawing/2014/main" id="{17779006-F72C-03E1-32DC-FC9FCB5522E3}"/>
              </a:ext>
            </a:extLst>
          </p:cNvPr>
          <p:cNvSpPr txBox="1"/>
          <p:nvPr/>
        </p:nvSpPr>
        <p:spPr>
          <a:xfrm>
            <a:off x="79922" y="949440"/>
            <a:ext cx="6119812" cy="461665"/>
          </a:xfrm>
          <a:prstGeom prst="rect">
            <a:avLst/>
          </a:prstGeom>
          <a:noFill/>
        </p:spPr>
        <p:txBody>
          <a:bodyPr wrap="square">
            <a:spAutoFit/>
          </a:bodyPr>
          <a:lstStyle/>
          <a:p>
            <a:pPr defTabSz="448056">
              <a:spcAft>
                <a:spcPts val="600"/>
              </a:spcAft>
            </a:pPr>
            <a:r>
              <a:rPr lang="fr-FR" sz="2400" b="1" i="0" u="sng" dirty="0">
                <a:solidFill>
                  <a:schemeClr val="bg2"/>
                </a:solidFill>
                <a:effectLst/>
                <a:latin typeface="Nunito Sans" pitchFamily="2" charset="0"/>
              </a:rPr>
              <a:t>RESEAU TRADITIONNEL</a:t>
            </a:r>
            <a:endParaRPr lang="fr-FR" sz="2400" b="1" u="sng" dirty="0">
              <a:solidFill>
                <a:schemeClr val="bg2"/>
              </a:solidFill>
            </a:endParaRPr>
          </a:p>
        </p:txBody>
      </p:sp>
      <p:pic>
        <p:nvPicPr>
          <p:cNvPr id="5" name="Image 4">
            <a:extLst>
              <a:ext uri="{FF2B5EF4-FFF2-40B4-BE49-F238E27FC236}">
                <a16:creationId xmlns:a16="http://schemas.microsoft.com/office/drawing/2014/main" id="{17FD7300-A050-B258-8F96-2190BF79399A}"/>
              </a:ext>
            </a:extLst>
          </p:cNvPr>
          <p:cNvPicPr>
            <a:picLocks noChangeAspect="1"/>
          </p:cNvPicPr>
          <p:nvPr/>
        </p:nvPicPr>
        <p:blipFill>
          <a:blip r:embed="rId3"/>
          <a:stretch>
            <a:fillRect/>
          </a:stretch>
        </p:blipFill>
        <p:spPr>
          <a:xfrm>
            <a:off x="584995" y="1760702"/>
            <a:ext cx="10258425" cy="2171700"/>
          </a:xfrm>
          <a:prstGeom prst="rect">
            <a:avLst/>
          </a:prstGeom>
        </p:spPr>
      </p:pic>
      <p:sp>
        <p:nvSpPr>
          <p:cNvPr id="6" name="ZoneTexte 5">
            <a:extLst>
              <a:ext uri="{FF2B5EF4-FFF2-40B4-BE49-F238E27FC236}">
                <a16:creationId xmlns:a16="http://schemas.microsoft.com/office/drawing/2014/main" id="{7544187B-4A2F-E718-8A68-DD5144D4C776}"/>
              </a:ext>
            </a:extLst>
          </p:cNvPr>
          <p:cNvSpPr txBox="1"/>
          <p:nvPr/>
        </p:nvSpPr>
        <p:spPr>
          <a:xfrm>
            <a:off x="1064025" y="3137826"/>
            <a:ext cx="1717536" cy="461665"/>
          </a:xfrm>
          <a:prstGeom prst="rect">
            <a:avLst/>
          </a:prstGeom>
          <a:noFill/>
        </p:spPr>
        <p:txBody>
          <a:bodyPr wrap="square">
            <a:spAutoFit/>
          </a:bodyPr>
          <a:lstStyle/>
          <a:p>
            <a:pPr defTabSz="448056">
              <a:spcAft>
                <a:spcPts val="600"/>
              </a:spcAft>
            </a:pPr>
            <a:r>
              <a:rPr lang="fr-FR" sz="2400" b="1" i="0" dirty="0">
                <a:solidFill>
                  <a:schemeClr val="bg2"/>
                </a:solidFill>
                <a:effectLst/>
                <a:latin typeface="Nunito Sans" pitchFamily="2" charset="0"/>
              </a:rPr>
              <a:t>ROUTEUR</a:t>
            </a:r>
            <a:endParaRPr lang="fr-FR" sz="2400" b="1" dirty="0">
              <a:solidFill>
                <a:schemeClr val="bg2"/>
              </a:solidFill>
            </a:endParaRPr>
          </a:p>
        </p:txBody>
      </p:sp>
      <p:sp>
        <p:nvSpPr>
          <p:cNvPr id="9" name="ZoneTexte 8">
            <a:extLst>
              <a:ext uri="{FF2B5EF4-FFF2-40B4-BE49-F238E27FC236}">
                <a16:creationId xmlns:a16="http://schemas.microsoft.com/office/drawing/2014/main" id="{2BE5AAE8-6AF0-537E-8372-D26B6AB04ED7}"/>
              </a:ext>
            </a:extLst>
          </p:cNvPr>
          <p:cNvSpPr txBox="1"/>
          <p:nvPr/>
        </p:nvSpPr>
        <p:spPr>
          <a:xfrm>
            <a:off x="4685630" y="3584786"/>
            <a:ext cx="2646348" cy="461665"/>
          </a:xfrm>
          <a:prstGeom prst="rect">
            <a:avLst/>
          </a:prstGeom>
          <a:noFill/>
        </p:spPr>
        <p:txBody>
          <a:bodyPr wrap="square">
            <a:spAutoFit/>
          </a:bodyPr>
          <a:lstStyle/>
          <a:p>
            <a:pPr defTabSz="448056">
              <a:spcAft>
                <a:spcPts val="600"/>
              </a:spcAft>
            </a:pPr>
            <a:r>
              <a:rPr lang="fr-FR" sz="2400" b="1" i="0" dirty="0">
                <a:solidFill>
                  <a:schemeClr val="bg2"/>
                </a:solidFill>
                <a:effectLst/>
                <a:latin typeface="Nunito Sans" pitchFamily="2" charset="0"/>
              </a:rPr>
              <a:t>COMMUTATEUR</a:t>
            </a:r>
            <a:endParaRPr lang="fr-FR" sz="2400" b="1" dirty="0">
              <a:solidFill>
                <a:schemeClr val="bg2"/>
              </a:solidFill>
            </a:endParaRPr>
          </a:p>
        </p:txBody>
      </p:sp>
      <p:sp>
        <p:nvSpPr>
          <p:cNvPr id="12" name="ZoneTexte 11">
            <a:extLst>
              <a:ext uri="{FF2B5EF4-FFF2-40B4-BE49-F238E27FC236}">
                <a16:creationId xmlns:a16="http://schemas.microsoft.com/office/drawing/2014/main" id="{BA590953-1154-8CAC-9880-CD8119029194}"/>
              </a:ext>
            </a:extLst>
          </p:cNvPr>
          <p:cNvSpPr txBox="1"/>
          <p:nvPr/>
        </p:nvSpPr>
        <p:spPr>
          <a:xfrm>
            <a:off x="8687863" y="3665470"/>
            <a:ext cx="1896533" cy="461665"/>
          </a:xfrm>
          <a:prstGeom prst="rect">
            <a:avLst/>
          </a:prstGeom>
          <a:noFill/>
        </p:spPr>
        <p:txBody>
          <a:bodyPr wrap="square">
            <a:spAutoFit/>
          </a:bodyPr>
          <a:lstStyle/>
          <a:p>
            <a:pPr defTabSz="448056">
              <a:spcAft>
                <a:spcPts val="600"/>
              </a:spcAft>
            </a:pPr>
            <a:r>
              <a:rPr lang="fr-FR" sz="2400" b="1" i="0" dirty="0">
                <a:solidFill>
                  <a:schemeClr val="bg2"/>
                </a:solidFill>
                <a:effectLst/>
                <a:latin typeface="Nunito Sans" pitchFamily="2" charset="0"/>
              </a:rPr>
              <a:t>FIREWALL</a:t>
            </a:r>
            <a:endParaRPr lang="fr-FR" sz="2400" b="1" dirty="0">
              <a:solidFill>
                <a:schemeClr val="bg2"/>
              </a:solidFill>
            </a:endParaRPr>
          </a:p>
        </p:txBody>
      </p:sp>
      <p:pic>
        <p:nvPicPr>
          <p:cNvPr id="4" name="Image 3">
            <a:extLst>
              <a:ext uri="{FF2B5EF4-FFF2-40B4-BE49-F238E27FC236}">
                <a16:creationId xmlns:a16="http://schemas.microsoft.com/office/drawing/2014/main" id="{A96F79F9-AC5C-C586-7BF3-7594F4A5E308}"/>
              </a:ext>
            </a:extLst>
          </p:cNvPr>
          <p:cNvPicPr>
            <a:picLocks noChangeAspect="1"/>
          </p:cNvPicPr>
          <p:nvPr/>
        </p:nvPicPr>
        <p:blipFill>
          <a:blip r:embed="rId4"/>
          <a:stretch>
            <a:fillRect/>
          </a:stretch>
        </p:blipFill>
        <p:spPr>
          <a:xfrm>
            <a:off x="152403" y="1580325"/>
            <a:ext cx="3552335" cy="273895"/>
          </a:xfrm>
          <a:prstGeom prst="rect">
            <a:avLst/>
          </a:prstGeom>
        </p:spPr>
      </p:pic>
      <p:pic>
        <p:nvPicPr>
          <p:cNvPr id="13" name="Image 12">
            <a:extLst>
              <a:ext uri="{FF2B5EF4-FFF2-40B4-BE49-F238E27FC236}">
                <a16:creationId xmlns:a16="http://schemas.microsoft.com/office/drawing/2014/main" id="{97AED18E-146C-39A5-18DF-C19F5ECB4638}"/>
              </a:ext>
            </a:extLst>
          </p:cNvPr>
          <p:cNvPicPr>
            <a:picLocks noChangeAspect="1"/>
          </p:cNvPicPr>
          <p:nvPr/>
        </p:nvPicPr>
        <p:blipFill>
          <a:blip r:embed="rId5"/>
          <a:stretch>
            <a:fillRect/>
          </a:stretch>
        </p:blipFill>
        <p:spPr>
          <a:xfrm>
            <a:off x="7843706" y="1581994"/>
            <a:ext cx="3864147" cy="273895"/>
          </a:xfrm>
          <a:prstGeom prst="rect">
            <a:avLst/>
          </a:prstGeom>
        </p:spPr>
      </p:pic>
      <p:pic>
        <p:nvPicPr>
          <p:cNvPr id="15" name="Image 14">
            <a:extLst>
              <a:ext uri="{FF2B5EF4-FFF2-40B4-BE49-F238E27FC236}">
                <a16:creationId xmlns:a16="http://schemas.microsoft.com/office/drawing/2014/main" id="{2B0AEEF0-EE3C-5A65-4FBB-759351481A94}"/>
              </a:ext>
            </a:extLst>
          </p:cNvPr>
          <p:cNvPicPr>
            <a:picLocks noChangeAspect="1"/>
          </p:cNvPicPr>
          <p:nvPr/>
        </p:nvPicPr>
        <p:blipFill>
          <a:blip r:embed="rId6"/>
          <a:stretch>
            <a:fillRect/>
          </a:stretch>
        </p:blipFill>
        <p:spPr>
          <a:xfrm>
            <a:off x="540468" y="3599491"/>
            <a:ext cx="2764650" cy="1668427"/>
          </a:xfrm>
          <a:prstGeom prst="rect">
            <a:avLst/>
          </a:prstGeom>
        </p:spPr>
      </p:pic>
      <p:sp>
        <p:nvSpPr>
          <p:cNvPr id="16" name="ZoneTexte 15">
            <a:extLst>
              <a:ext uri="{FF2B5EF4-FFF2-40B4-BE49-F238E27FC236}">
                <a16:creationId xmlns:a16="http://schemas.microsoft.com/office/drawing/2014/main" id="{C930B254-F2B8-EF24-A478-E633B0F0A494}"/>
              </a:ext>
            </a:extLst>
          </p:cNvPr>
          <p:cNvSpPr txBox="1"/>
          <p:nvPr/>
        </p:nvSpPr>
        <p:spPr>
          <a:xfrm>
            <a:off x="0" y="5617675"/>
            <a:ext cx="6119812" cy="1200329"/>
          </a:xfrm>
          <a:prstGeom prst="rect">
            <a:avLst/>
          </a:prstGeom>
          <a:noFill/>
        </p:spPr>
        <p:txBody>
          <a:bodyPr wrap="square">
            <a:spAutoFit/>
          </a:bodyPr>
          <a:lstStyle/>
          <a:p>
            <a:pPr defTabSz="448056">
              <a:spcAft>
                <a:spcPts val="600"/>
              </a:spcAft>
            </a:pPr>
            <a:r>
              <a:rPr lang="fr-FR" sz="2400" b="1" i="0" u="sng" dirty="0">
                <a:effectLst/>
                <a:latin typeface="Nunito Sans" pitchFamily="2" charset="0"/>
              </a:rPr>
              <a:t>Plans : </a:t>
            </a:r>
          </a:p>
          <a:p>
            <a:pPr marL="342900" indent="-342900" defTabSz="448056">
              <a:spcAft>
                <a:spcPts val="600"/>
              </a:spcAft>
              <a:buFont typeface="Arial" panose="020B0604020202020204" pitchFamily="34" charset="0"/>
              <a:buChar char="•"/>
            </a:pPr>
            <a:r>
              <a:rPr lang="fr-FR" sz="1100" b="1" u="sng" dirty="0">
                <a:latin typeface="Nunito Sans" pitchFamily="2" charset="0"/>
              </a:rPr>
              <a:t>Plan de contrôle (Control Plane)</a:t>
            </a:r>
          </a:p>
          <a:p>
            <a:pPr marL="342900" indent="-342900" defTabSz="448056">
              <a:spcAft>
                <a:spcPts val="600"/>
              </a:spcAft>
              <a:buFont typeface="Arial" panose="020B0604020202020204" pitchFamily="34" charset="0"/>
              <a:buChar char="•"/>
            </a:pPr>
            <a:r>
              <a:rPr lang="fr-FR" sz="1100" b="1" u="sng" dirty="0">
                <a:latin typeface="Nunito Sans" pitchFamily="2" charset="0"/>
              </a:rPr>
              <a:t>Plan Data (Data Plane)</a:t>
            </a:r>
          </a:p>
          <a:p>
            <a:pPr marL="342900" indent="-342900" defTabSz="448056">
              <a:spcAft>
                <a:spcPts val="600"/>
              </a:spcAft>
              <a:buFont typeface="Arial" panose="020B0604020202020204" pitchFamily="34" charset="0"/>
              <a:buChar char="•"/>
            </a:pPr>
            <a:r>
              <a:rPr lang="fr-FR" sz="1100" b="1" u="sng" dirty="0">
                <a:latin typeface="Nunito Sans" pitchFamily="2" charset="0"/>
              </a:rPr>
              <a:t>Plan de gestion (</a:t>
            </a:r>
            <a:r>
              <a:rPr lang="fr-FR" sz="1100" b="1" u="sng" dirty="0" err="1">
                <a:latin typeface="Nunito Sans" pitchFamily="2" charset="0"/>
              </a:rPr>
              <a:t>Managment</a:t>
            </a:r>
            <a:r>
              <a:rPr lang="fr-FR" sz="1100" b="1" u="sng" dirty="0">
                <a:latin typeface="Nunito Sans" pitchFamily="2" charset="0"/>
              </a:rPr>
              <a:t> Plane)</a:t>
            </a:r>
            <a:endParaRPr lang="fr-FR" sz="1100" b="1" u="sng" dirty="0"/>
          </a:p>
        </p:txBody>
      </p:sp>
    </p:spTree>
    <p:extLst>
      <p:ext uri="{BB962C8B-B14F-4D97-AF65-F5344CB8AC3E}">
        <p14:creationId xmlns:p14="http://schemas.microsoft.com/office/powerpoint/2010/main" val="4119919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dirty="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dirty="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dirty="0">
                <a:solidFill>
                  <a:schemeClr val="tx1"/>
                </a:solidFill>
                <a:latin typeface="+mn-lt"/>
                <a:ea typeface="+mn-ea"/>
                <a:cs typeface="+mn-cs"/>
              </a:rPr>
              <a:t>Les sujets abordés</a:t>
            </a:r>
            <a:endParaRPr lang="fr-FR" sz="2400" dirty="0"/>
          </a:p>
        </p:txBody>
      </p:sp>
      <p:sp>
        <p:nvSpPr>
          <p:cNvPr id="8" name="ZoneTexte 7">
            <a:extLst>
              <a:ext uri="{FF2B5EF4-FFF2-40B4-BE49-F238E27FC236}">
                <a16:creationId xmlns:a16="http://schemas.microsoft.com/office/drawing/2014/main" id="{5067FC11-D54D-4548-45EA-54656741DED8}"/>
              </a:ext>
            </a:extLst>
          </p:cNvPr>
          <p:cNvSpPr txBox="1"/>
          <p:nvPr/>
        </p:nvSpPr>
        <p:spPr>
          <a:xfrm>
            <a:off x="2149537" y="75141"/>
            <a:ext cx="6119812" cy="461665"/>
          </a:xfrm>
          <a:prstGeom prst="rect">
            <a:avLst/>
          </a:prstGeom>
          <a:noFill/>
        </p:spPr>
        <p:txBody>
          <a:bodyPr wrap="square">
            <a:spAutoFit/>
          </a:bodyPr>
          <a:lstStyle/>
          <a:p>
            <a:pPr defTabSz="448056">
              <a:spcAft>
                <a:spcPts val="600"/>
              </a:spcAft>
            </a:pPr>
            <a:r>
              <a:rPr lang="fr-FR" sz="2400" b="0" i="0" dirty="0">
                <a:solidFill>
                  <a:schemeClr val="bg2"/>
                </a:solidFill>
                <a:effectLst/>
                <a:latin typeface="Nunito Sans" pitchFamily="2" charset="0"/>
              </a:rPr>
              <a:t>SDN - La peur de l’ingénieur réseau ?</a:t>
            </a:r>
            <a:endParaRPr lang="fr-FR" sz="2400" b="1" dirty="0">
              <a:solidFill>
                <a:schemeClr val="bg2"/>
              </a:solidFill>
            </a:endParaRPr>
          </a:p>
        </p:txBody>
      </p:sp>
      <p:sp>
        <p:nvSpPr>
          <p:cNvPr id="11" name="ZoneTexte 10">
            <a:extLst>
              <a:ext uri="{FF2B5EF4-FFF2-40B4-BE49-F238E27FC236}">
                <a16:creationId xmlns:a16="http://schemas.microsoft.com/office/drawing/2014/main" id="{17779006-F72C-03E1-32DC-FC9FCB5522E3}"/>
              </a:ext>
            </a:extLst>
          </p:cNvPr>
          <p:cNvSpPr txBox="1"/>
          <p:nvPr/>
        </p:nvSpPr>
        <p:spPr>
          <a:xfrm>
            <a:off x="79922" y="949440"/>
            <a:ext cx="6119812" cy="461665"/>
          </a:xfrm>
          <a:prstGeom prst="rect">
            <a:avLst/>
          </a:prstGeom>
          <a:noFill/>
        </p:spPr>
        <p:txBody>
          <a:bodyPr wrap="square">
            <a:spAutoFit/>
          </a:bodyPr>
          <a:lstStyle/>
          <a:p>
            <a:pPr defTabSz="448056">
              <a:spcAft>
                <a:spcPts val="600"/>
              </a:spcAft>
            </a:pPr>
            <a:r>
              <a:rPr lang="fr-FR" sz="2400" b="1" i="0" u="sng" dirty="0">
                <a:solidFill>
                  <a:schemeClr val="bg2"/>
                </a:solidFill>
                <a:effectLst/>
                <a:latin typeface="Nunito Sans" pitchFamily="2" charset="0"/>
              </a:rPr>
              <a:t>RESEAU TRADITIONNEL</a:t>
            </a:r>
            <a:endParaRPr lang="fr-FR" sz="2400" b="1" u="sng" dirty="0">
              <a:solidFill>
                <a:schemeClr val="bg2"/>
              </a:solidFill>
            </a:endParaRPr>
          </a:p>
        </p:txBody>
      </p:sp>
      <p:sp>
        <p:nvSpPr>
          <p:cNvPr id="16" name="ZoneTexte 15">
            <a:extLst>
              <a:ext uri="{FF2B5EF4-FFF2-40B4-BE49-F238E27FC236}">
                <a16:creationId xmlns:a16="http://schemas.microsoft.com/office/drawing/2014/main" id="{C930B254-F2B8-EF24-A478-E633B0F0A494}"/>
              </a:ext>
            </a:extLst>
          </p:cNvPr>
          <p:cNvSpPr txBox="1"/>
          <p:nvPr/>
        </p:nvSpPr>
        <p:spPr>
          <a:xfrm>
            <a:off x="8593338" y="202134"/>
            <a:ext cx="3453038" cy="1200329"/>
          </a:xfrm>
          <a:prstGeom prst="rect">
            <a:avLst/>
          </a:prstGeom>
          <a:noFill/>
        </p:spPr>
        <p:txBody>
          <a:bodyPr wrap="square">
            <a:spAutoFit/>
          </a:bodyPr>
          <a:lstStyle/>
          <a:p>
            <a:pPr defTabSz="448056">
              <a:spcAft>
                <a:spcPts val="600"/>
              </a:spcAft>
            </a:pPr>
            <a:r>
              <a:rPr lang="fr-FR" sz="2400" b="1" i="0" u="sng" dirty="0">
                <a:solidFill>
                  <a:schemeClr val="bg2"/>
                </a:solidFill>
                <a:effectLst/>
                <a:latin typeface="Nunito Sans" pitchFamily="2" charset="0"/>
              </a:rPr>
              <a:t>Plans : </a:t>
            </a:r>
          </a:p>
          <a:p>
            <a:pPr marL="342900" indent="-342900" defTabSz="448056">
              <a:spcAft>
                <a:spcPts val="600"/>
              </a:spcAft>
              <a:buFont typeface="Arial" panose="020B0604020202020204" pitchFamily="34" charset="0"/>
              <a:buChar char="•"/>
            </a:pPr>
            <a:r>
              <a:rPr lang="fr-FR" sz="1100" b="1" u="sng" dirty="0">
                <a:solidFill>
                  <a:schemeClr val="bg2"/>
                </a:solidFill>
                <a:latin typeface="Nunito Sans" pitchFamily="2" charset="0"/>
              </a:rPr>
              <a:t>Plan de contrôle (Control Plane)</a:t>
            </a:r>
          </a:p>
          <a:p>
            <a:pPr marL="342900" indent="-342900" defTabSz="448056">
              <a:spcAft>
                <a:spcPts val="600"/>
              </a:spcAft>
              <a:buFont typeface="Arial" panose="020B0604020202020204" pitchFamily="34" charset="0"/>
              <a:buChar char="•"/>
            </a:pPr>
            <a:r>
              <a:rPr lang="fr-FR" sz="1100" b="1" u="sng" dirty="0">
                <a:solidFill>
                  <a:schemeClr val="bg2"/>
                </a:solidFill>
                <a:latin typeface="Nunito Sans" pitchFamily="2" charset="0"/>
              </a:rPr>
              <a:t>Plan Data (Data Plane)</a:t>
            </a:r>
          </a:p>
          <a:p>
            <a:pPr marL="342900" indent="-342900" defTabSz="448056">
              <a:spcAft>
                <a:spcPts val="600"/>
              </a:spcAft>
              <a:buFont typeface="Arial" panose="020B0604020202020204" pitchFamily="34" charset="0"/>
              <a:buChar char="•"/>
            </a:pPr>
            <a:r>
              <a:rPr lang="fr-FR" sz="1100" b="1" u="sng" dirty="0">
                <a:solidFill>
                  <a:schemeClr val="bg2"/>
                </a:solidFill>
                <a:latin typeface="Nunito Sans" pitchFamily="2" charset="0"/>
              </a:rPr>
              <a:t>Plan de gestion (</a:t>
            </a:r>
            <a:r>
              <a:rPr lang="fr-FR" sz="1100" b="1" u="sng" dirty="0" err="1">
                <a:solidFill>
                  <a:schemeClr val="bg2"/>
                </a:solidFill>
                <a:latin typeface="Nunito Sans" pitchFamily="2" charset="0"/>
              </a:rPr>
              <a:t>Managment</a:t>
            </a:r>
            <a:r>
              <a:rPr lang="fr-FR" sz="1100" b="1" u="sng" dirty="0">
                <a:solidFill>
                  <a:schemeClr val="bg2"/>
                </a:solidFill>
                <a:latin typeface="Nunito Sans" pitchFamily="2" charset="0"/>
              </a:rPr>
              <a:t> Plane)</a:t>
            </a:r>
            <a:endParaRPr lang="fr-FR" sz="1100" b="1" u="sng" dirty="0">
              <a:solidFill>
                <a:schemeClr val="bg2"/>
              </a:solidFill>
            </a:endParaRPr>
          </a:p>
        </p:txBody>
      </p:sp>
      <p:sp>
        <p:nvSpPr>
          <p:cNvPr id="3" name="ZoneTexte 2">
            <a:extLst>
              <a:ext uri="{FF2B5EF4-FFF2-40B4-BE49-F238E27FC236}">
                <a16:creationId xmlns:a16="http://schemas.microsoft.com/office/drawing/2014/main" id="{F8640337-E6EE-48E6-D150-A425C452C654}"/>
              </a:ext>
            </a:extLst>
          </p:cNvPr>
          <p:cNvSpPr txBox="1"/>
          <p:nvPr/>
        </p:nvSpPr>
        <p:spPr>
          <a:xfrm>
            <a:off x="0" y="2129712"/>
            <a:ext cx="6119812" cy="461665"/>
          </a:xfrm>
          <a:prstGeom prst="rect">
            <a:avLst/>
          </a:prstGeom>
          <a:noFill/>
        </p:spPr>
        <p:txBody>
          <a:bodyPr wrap="square">
            <a:spAutoFit/>
          </a:bodyPr>
          <a:lstStyle/>
          <a:p>
            <a:pPr defTabSz="448056">
              <a:spcAft>
                <a:spcPts val="600"/>
              </a:spcAft>
            </a:pPr>
            <a:r>
              <a:rPr lang="fr-FR" sz="2400" b="1" i="0" dirty="0">
                <a:solidFill>
                  <a:schemeClr val="bg2"/>
                </a:solidFill>
                <a:effectLst/>
                <a:latin typeface="Nunito Sans" pitchFamily="2" charset="0"/>
              </a:rPr>
              <a:t>CONTROL PLANE</a:t>
            </a:r>
            <a:endParaRPr lang="fr-FR" sz="1100" b="1" u="sng" dirty="0">
              <a:solidFill>
                <a:schemeClr val="bg2"/>
              </a:solidFill>
            </a:endParaRPr>
          </a:p>
        </p:txBody>
      </p:sp>
      <p:pic>
        <p:nvPicPr>
          <p:cNvPr id="10" name="Image 9">
            <a:extLst>
              <a:ext uri="{FF2B5EF4-FFF2-40B4-BE49-F238E27FC236}">
                <a16:creationId xmlns:a16="http://schemas.microsoft.com/office/drawing/2014/main" id="{7FB18566-BA3D-EB3A-2074-50325112643C}"/>
              </a:ext>
            </a:extLst>
          </p:cNvPr>
          <p:cNvPicPr>
            <a:picLocks noChangeAspect="1"/>
          </p:cNvPicPr>
          <p:nvPr/>
        </p:nvPicPr>
        <p:blipFill>
          <a:blip r:embed="rId3"/>
          <a:stretch>
            <a:fillRect/>
          </a:stretch>
        </p:blipFill>
        <p:spPr>
          <a:xfrm>
            <a:off x="-8055" y="2579783"/>
            <a:ext cx="12192000" cy="456859"/>
          </a:xfrm>
          <a:prstGeom prst="rect">
            <a:avLst/>
          </a:prstGeom>
        </p:spPr>
      </p:pic>
    </p:spTree>
    <p:extLst>
      <p:ext uri="{BB962C8B-B14F-4D97-AF65-F5344CB8AC3E}">
        <p14:creationId xmlns:p14="http://schemas.microsoft.com/office/powerpoint/2010/main" val="28488841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dirty="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dirty="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dirty="0">
                <a:solidFill>
                  <a:schemeClr val="tx1"/>
                </a:solidFill>
                <a:latin typeface="+mn-lt"/>
                <a:ea typeface="+mn-ea"/>
                <a:cs typeface="+mn-cs"/>
              </a:rPr>
              <a:t>Les sujets abordés</a:t>
            </a:r>
            <a:endParaRPr lang="fr-FR" sz="2400" dirty="0"/>
          </a:p>
        </p:txBody>
      </p:sp>
      <p:sp>
        <p:nvSpPr>
          <p:cNvPr id="8" name="ZoneTexte 7">
            <a:extLst>
              <a:ext uri="{FF2B5EF4-FFF2-40B4-BE49-F238E27FC236}">
                <a16:creationId xmlns:a16="http://schemas.microsoft.com/office/drawing/2014/main" id="{5067FC11-D54D-4548-45EA-54656741DED8}"/>
              </a:ext>
            </a:extLst>
          </p:cNvPr>
          <p:cNvSpPr txBox="1"/>
          <p:nvPr/>
        </p:nvSpPr>
        <p:spPr>
          <a:xfrm>
            <a:off x="2149537" y="75141"/>
            <a:ext cx="6119812" cy="461665"/>
          </a:xfrm>
          <a:prstGeom prst="rect">
            <a:avLst/>
          </a:prstGeom>
          <a:noFill/>
        </p:spPr>
        <p:txBody>
          <a:bodyPr wrap="square">
            <a:spAutoFit/>
          </a:bodyPr>
          <a:lstStyle/>
          <a:p>
            <a:pPr defTabSz="448056">
              <a:spcAft>
                <a:spcPts val="600"/>
              </a:spcAft>
            </a:pPr>
            <a:r>
              <a:rPr lang="fr-FR" sz="2400" b="0" i="0" dirty="0">
                <a:solidFill>
                  <a:schemeClr val="bg2"/>
                </a:solidFill>
                <a:effectLst/>
                <a:latin typeface="Nunito Sans" pitchFamily="2" charset="0"/>
              </a:rPr>
              <a:t>SDN - La peur de l’ingénieur réseau ?</a:t>
            </a:r>
            <a:endParaRPr lang="fr-FR" sz="2400" b="1" dirty="0">
              <a:solidFill>
                <a:schemeClr val="bg2"/>
              </a:solidFill>
            </a:endParaRPr>
          </a:p>
        </p:txBody>
      </p:sp>
      <p:sp>
        <p:nvSpPr>
          <p:cNvPr id="11" name="ZoneTexte 10">
            <a:extLst>
              <a:ext uri="{FF2B5EF4-FFF2-40B4-BE49-F238E27FC236}">
                <a16:creationId xmlns:a16="http://schemas.microsoft.com/office/drawing/2014/main" id="{17779006-F72C-03E1-32DC-FC9FCB5522E3}"/>
              </a:ext>
            </a:extLst>
          </p:cNvPr>
          <p:cNvSpPr txBox="1"/>
          <p:nvPr/>
        </p:nvSpPr>
        <p:spPr>
          <a:xfrm>
            <a:off x="79922" y="949440"/>
            <a:ext cx="6119812" cy="461665"/>
          </a:xfrm>
          <a:prstGeom prst="rect">
            <a:avLst/>
          </a:prstGeom>
          <a:noFill/>
        </p:spPr>
        <p:txBody>
          <a:bodyPr wrap="square">
            <a:spAutoFit/>
          </a:bodyPr>
          <a:lstStyle/>
          <a:p>
            <a:pPr defTabSz="448056">
              <a:spcAft>
                <a:spcPts val="600"/>
              </a:spcAft>
            </a:pPr>
            <a:r>
              <a:rPr lang="fr-FR" sz="2400" b="1" i="0" u="sng" dirty="0">
                <a:solidFill>
                  <a:schemeClr val="bg2"/>
                </a:solidFill>
                <a:effectLst/>
                <a:latin typeface="Nunito Sans" pitchFamily="2" charset="0"/>
              </a:rPr>
              <a:t>RESEAU TRADITIONNEL</a:t>
            </a:r>
            <a:endParaRPr lang="fr-FR" sz="2400" b="1" u="sng" dirty="0">
              <a:solidFill>
                <a:schemeClr val="bg2"/>
              </a:solidFill>
            </a:endParaRPr>
          </a:p>
        </p:txBody>
      </p:sp>
      <p:sp>
        <p:nvSpPr>
          <p:cNvPr id="16" name="ZoneTexte 15">
            <a:extLst>
              <a:ext uri="{FF2B5EF4-FFF2-40B4-BE49-F238E27FC236}">
                <a16:creationId xmlns:a16="http://schemas.microsoft.com/office/drawing/2014/main" id="{C930B254-F2B8-EF24-A478-E633B0F0A494}"/>
              </a:ext>
            </a:extLst>
          </p:cNvPr>
          <p:cNvSpPr txBox="1"/>
          <p:nvPr/>
        </p:nvSpPr>
        <p:spPr>
          <a:xfrm>
            <a:off x="8593338" y="202134"/>
            <a:ext cx="3453038" cy="1200329"/>
          </a:xfrm>
          <a:prstGeom prst="rect">
            <a:avLst/>
          </a:prstGeom>
          <a:noFill/>
        </p:spPr>
        <p:txBody>
          <a:bodyPr wrap="square">
            <a:spAutoFit/>
          </a:bodyPr>
          <a:lstStyle/>
          <a:p>
            <a:pPr defTabSz="448056">
              <a:spcAft>
                <a:spcPts val="600"/>
              </a:spcAft>
            </a:pPr>
            <a:r>
              <a:rPr lang="fr-FR" sz="2400" b="1" i="0" u="sng" dirty="0">
                <a:solidFill>
                  <a:schemeClr val="bg2"/>
                </a:solidFill>
                <a:effectLst/>
                <a:latin typeface="Nunito Sans" pitchFamily="2" charset="0"/>
              </a:rPr>
              <a:t>Plans : </a:t>
            </a:r>
          </a:p>
          <a:p>
            <a:pPr marL="342900" indent="-342900" defTabSz="448056">
              <a:spcAft>
                <a:spcPts val="600"/>
              </a:spcAft>
              <a:buFont typeface="Arial" panose="020B0604020202020204" pitchFamily="34" charset="0"/>
              <a:buChar char="•"/>
            </a:pPr>
            <a:r>
              <a:rPr lang="fr-FR" sz="1100" b="1" u="sng" dirty="0">
                <a:solidFill>
                  <a:schemeClr val="bg2"/>
                </a:solidFill>
                <a:latin typeface="Nunito Sans" pitchFamily="2" charset="0"/>
              </a:rPr>
              <a:t>Plan de contrôle (Control Plane)</a:t>
            </a:r>
          </a:p>
          <a:p>
            <a:pPr marL="342900" indent="-342900" defTabSz="448056">
              <a:spcAft>
                <a:spcPts val="600"/>
              </a:spcAft>
              <a:buFont typeface="Arial" panose="020B0604020202020204" pitchFamily="34" charset="0"/>
              <a:buChar char="•"/>
            </a:pPr>
            <a:r>
              <a:rPr lang="fr-FR" sz="1100" b="1" u="sng" dirty="0">
                <a:solidFill>
                  <a:schemeClr val="bg2"/>
                </a:solidFill>
                <a:latin typeface="Nunito Sans" pitchFamily="2" charset="0"/>
              </a:rPr>
              <a:t>Plan Data (Data Plane)</a:t>
            </a:r>
          </a:p>
          <a:p>
            <a:pPr marL="342900" indent="-342900" defTabSz="448056">
              <a:spcAft>
                <a:spcPts val="600"/>
              </a:spcAft>
              <a:buFont typeface="Arial" panose="020B0604020202020204" pitchFamily="34" charset="0"/>
              <a:buChar char="•"/>
            </a:pPr>
            <a:r>
              <a:rPr lang="fr-FR" sz="1100" b="1" u="sng" dirty="0">
                <a:solidFill>
                  <a:schemeClr val="bg2"/>
                </a:solidFill>
                <a:latin typeface="Nunito Sans" pitchFamily="2" charset="0"/>
              </a:rPr>
              <a:t>Plan de gestion (</a:t>
            </a:r>
            <a:r>
              <a:rPr lang="fr-FR" sz="1100" b="1" u="sng" dirty="0" err="1">
                <a:solidFill>
                  <a:schemeClr val="bg2"/>
                </a:solidFill>
                <a:latin typeface="Nunito Sans" pitchFamily="2" charset="0"/>
              </a:rPr>
              <a:t>Managment</a:t>
            </a:r>
            <a:r>
              <a:rPr lang="fr-FR" sz="1100" b="1" u="sng" dirty="0">
                <a:solidFill>
                  <a:schemeClr val="bg2"/>
                </a:solidFill>
                <a:latin typeface="Nunito Sans" pitchFamily="2" charset="0"/>
              </a:rPr>
              <a:t> Plane)</a:t>
            </a:r>
            <a:endParaRPr lang="fr-FR" sz="1100" b="1" u="sng" dirty="0">
              <a:solidFill>
                <a:schemeClr val="bg2"/>
              </a:solidFill>
            </a:endParaRPr>
          </a:p>
        </p:txBody>
      </p:sp>
      <p:sp>
        <p:nvSpPr>
          <p:cNvPr id="3" name="ZoneTexte 2">
            <a:extLst>
              <a:ext uri="{FF2B5EF4-FFF2-40B4-BE49-F238E27FC236}">
                <a16:creationId xmlns:a16="http://schemas.microsoft.com/office/drawing/2014/main" id="{F8640337-E6EE-48E6-D150-A425C452C654}"/>
              </a:ext>
            </a:extLst>
          </p:cNvPr>
          <p:cNvSpPr txBox="1"/>
          <p:nvPr/>
        </p:nvSpPr>
        <p:spPr>
          <a:xfrm>
            <a:off x="0" y="2129712"/>
            <a:ext cx="6119812" cy="461665"/>
          </a:xfrm>
          <a:prstGeom prst="rect">
            <a:avLst/>
          </a:prstGeom>
          <a:noFill/>
        </p:spPr>
        <p:txBody>
          <a:bodyPr wrap="square">
            <a:spAutoFit/>
          </a:bodyPr>
          <a:lstStyle/>
          <a:p>
            <a:pPr defTabSz="448056">
              <a:spcAft>
                <a:spcPts val="600"/>
              </a:spcAft>
            </a:pPr>
            <a:r>
              <a:rPr lang="fr-FR" sz="2400" b="1" i="0" dirty="0">
                <a:solidFill>
                  <a:schemeClr val="bg2"/>
                </a:solidFill>
                <a:effectLst/>
                <a:latin typeface="Nunito Sans" pitchFamily="2" charset="0"/>
              </a:rPr>
              <a:t>CONTROL PLANE</a:t>
            </a:r>
            <a:endParaRPr lang="fr-FR" sz="1100" b="1" u="sng" dirty="0">
              <a:solidFill>
                <a:schemeClr val="bg2"/>
              </a:solidFill>
            </a:endParaRPr>
          </a:p>
        </p:txBody>
      </p:sp>
      <p:pic>
        <p:nvPicPr>
          <p:cNvPr id="10" name="Image 9">
            <a:extLst>
              <a:ext uri="{FF2B5EF4-FFF2-40B4-BE49-F238E27FC236}">
                <a16:creationId xmlns:a16="http://schemas.microsoft.com/office/drawing/2014/main" id="{7FB18566-BA3D-EB3A-2074-50325112643C}"/>
              </a:ext>
            </a:extLst>
          </p:cNvPr>
          <p:cNvPicPr>
            <a:picLocks noChangeAspect="1"/>
          </p:cNvPicPr>
          <p:nvPr/>
        </p:nvPicPr>
        <p:blipFill>
          <a:blip r:embed="rId3"/>
          <a:stretch>
            <a:fillRect/>
          </a:stretch>
        </p:blipFill>
        <p:spPr>
          <a:xfrm>
            <a:off x="-8055" y="2579783"/>
            <a:ext cx="12192000" cy="456859"/>
          </a:xfrm>
          <a:prstGeom prst="rect">
            <a:avLst/>
          </a:prstGeom>
        </p:spPr>
      </p:pic>
      <p:sp>
        <p:nvSpPr>
          <p:cNvPr id="4" name="ZoneTexte 3">
            <a:extLst>
              <a:ext uri="{FF2B5EF4-FFF2-40B4-BE49-F238E27FC236}">
                <a16:creationId xmlns:a16="http://schemas.microsoft.com/office/drawing/2014/main" id="{2C5E5E8E-E748-7612-A099-09109DAC418C}"/>
              </a:ext>
            </a:extLst>
          </p:cNvPr>
          <p:cNvSpPr txBox="1"/>
          <p:nvPr/>
        </p:nvSpPr>
        <p:spPr>
          <a:xfrm>
            <a:off x="-48154" y="3116549"/>
            <a:ext cx="6119812" cy="461665"/>
          </a:xfrm>
          <a:prstGeom prst="rect">
            <a:avLst/>
          </a:prstGeom>
          <a:noFill/>
        </p:spPr>
        <p:txBody>
          <a:bodyPr wrap="square">
            <a:spAutoFit/>
          </a:bodyPr>
          <a:lstStyle/>
          <a:p>
            <a:pPr defTabSz="448056">
              <a:spcAft>
                <a:spcPts val="600"/>
              </a:spcAft>
            </a:pPr>
            <a:r>
              <a:rPr lang="fr-FR" sz="2400" b="1" i="0" dirty="0">
                <a:solidFill>
                  <a:schemeClr val="bg2"/>
                </a:solidFill>
                <a:effectLst/>
                <a:latin typeface="Nunito Sans" pitchFamily="2" charset="0"/>
              </a:rPr>
              <a:t>DATA PLANE</a:t>
            </a:r>
            <a:endParaRPr lang="fr-FR" sz="1100" b="1" u="sng" dirty="0">
              <a:solidFill>
                <a:schemeClr val="bg2"/>
              </a:solidFill>
            </a:endParaRPr>
          </a:p>
        </p:txBody>
      </p:sp>
      <p:pic>
        <p:nvPicPr>
          <p:cNvPr id="5" name="Image 4">
            <a:extLst>
              <a:ext uri="{FF2B5EF4-FFF2-40B4-BE49-F238E27FC236}">
                <a16:creationId xmlns:a16="http://schemas.microsoft.com/office/drawing/2014/main" id="{08CFCE11-9F74-2813-5C13-9F59A427C93A}"/>
              </a:ext>
            </a:extLst>
          </p:cNvPr>
          <p:cNvPicPr>
            <a:picLocks noChangeAspect="1"/>
          </p:cNvPicPr>
          <p:nvPr/>
        </p:nvPicPr>
        <p:blipFill>
          <a:blip r:embed="rId4"/>
          <a:stretch>
            <a:fillRect/>
          </a:stretch>
        </p:blipFill>
        <p:spPr>
          <a:xfrm>
            <a:off x="103734" y="3534968"/>
            <a:ext cx="12192000" cy="842168"/>
          </a:xfrm>
          <a:prstGeom prst="rect">
            <a:avLst/>
          </a:prstGeom>
        </p:spPr>
      </p:pic>
    </p:spTree>
    <p:extLst>
      <p:ext uri="{BB962C8B-B14F-4D97-AF65-F5344CB8AC3E}">
        <p14:creationId xmlns:p14="http://schemas.microsoft.com/office/powerpoint/2010/main" val="1603749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dirty="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dirty="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dirty="0">
                <a:solidFill>
                  <a:schemeClr val="tx1"/>
                </a:solidFill>
                <a:latin typeface="+mn-lt"/>
                <a:ea typeface="+mn-ea"/>
                <a:cs typeface="+mn-cs"/>
              </a:rPr>
              <a:t>Les sujets abordés</a:t>
            </a:r>
            <a:endParaRPr lang="fr-FR" sz="2400" dirty="0"/>
          </a:p>
        </p:txBody>
      </p:sp>
      <p:sp>
        <p:nvSpPr>
          <p:cNvPr id="8" name="ZoneTexte 7">
            <a:extLst>
              <a:ext uri="{FF2B5EF4-FFF2-40B4-BE49-F238E27FC236}">
                <a16:creationId xmlns:a16="http://schemas.microsoft.com/office/drawing/2014/main" id="{5067FC11-D54D-4548-45EA-54656741DED8}"/>
              </a:ext>
            </a:extLst>
          </p:cNvPr>
          <p:cNvSpPr txBox="1"/>
          <p:nvPr/>
        </p:nvSpPr>
        <p:spPr>
          <a:xfrm>
            <a:off x="2149537" y="75141"/>
            <a:ext cx="6119812" cy="461665"/>
          </a:xfrm>
          <a:prstGeom prst="rect">
            <a:avLst/>
          </a:prstGeom>
          <a:noFill/>
        </p:spPr>
        <p:txBody>
          <a:bodyPr wrap="square">
            <a:spAutoFit/>
          </a:bodyPr>
          <a:lstStyle/>
          <a:p>
            <a:pPr defTabSz="448056">
              <a:spcAft>
                <a:spcPts val="600"/>
              </a:spcAft>
            </a:pPr>
            <a:r>
              <a:rPr lang="fr-FR" sz="2400" b="0" i="0" dirty="0">
                <a:solidFill>
                  <a:schemeClr val="bg2"/>
                </a:solidFill>
                <a:effectLst/>
                <a:latin typeface="Nunito Sans" pitchFamily="2" charset="0"/>
              </a:rPr>
              <a:t>SDN - La peur de l’ingénieur réseau ?</a:t>
            </a:r>
            <a:endParaRPr lang="fr-FR" sz="2400" b="1" dirty="0">
              <a:solidFill>
                <a:schemeClr val="bg2"/>
              </a:solidFill>
            </a:endParaRPr>
          </a:p>
        </p:txBody>
      </p:sp>
      <p:sp>
        <p:nvSpPr>
          <p:cNvPr id="11" name="ZoneTexte 10">
            <a:extLst>
              <a:ext uri="{FF2B5EF4-FFF2-40B4-BE49-F238E27FC236}">
                <a16:creationId xmlns:a16="http://schemas.microsoft.com/office/drawing/2014/main" id="{17779006-F72C-03E1-32DC-FC9FCB5522E3}"/>
              </a:ext>
            </a:extLst>
          </p:cNvPr>
          <p:cNvSpPr txBox="1"/>
          <p:nvPr/>
        </p:nvSpPr>
        <p:spPr>
          <a:xfrm>
            <a:off x="79922" y="949440"/>
            <a:ext cx="6119812" cy="461665"/>
          </a:xfrm>
          <a:prstGeom prst="rect">
            <a:avLst/>
          </a:prstGeom>
          <a:noFill/>
        </p:spPr>
        <p:txBody>
          <a:bodyPr wrap="square">
            <a:spAutoFit/>
          </a:bodyPr>
          <a:lstStyle/>
          <a:p>
            <a:pPr defTabSz="448056">
              <a:spcAft>
                <a:spcPts val="600"/>
              </a:spcAft>
            </a:pPr>
            <a:r>
              <a:rPr lang="fr-FR" sz="2400" b="1" i="0" u="sng" dirty="0">
                <a:solidFill>
                  <a:schemeClr val="bg2"/>
                </a:solidFill>
                <a:effectLst/>
                <a:latin typeface="Nunito Sans" pitchFamily="2" charset="0"/>
              </a:rPr>
              <a:t>RESEAU TRADITIONNEL</a:t>
            </a:r>
            <a:endParaRPr lang="fr-FR" sz="2400" b="1" u="sng" dirty="0">
              <a:solidFill>
                <a:schemeClr val="bg2"/>
              </a:solidFill>
            </a:endParaRPr>
          </a:p>
        </p:txBody>
      </p:sp>
      <p:sp>
        <p:nvSpPr>
          <p:cNvPr id="16" name="ZoneTexte 15">
            <a:extLst>
              <a:ext uri="{FF2B5EF4-FFF2-40B4-BE49-F238E27FC236}">
                <a16:creationId xmlns:a16="http://schemas.microsoft.com/office/drawing/2014/main" id="{C930B254-F2B8-EF24-A478-E633B0F0A494}"/>
              </a:ext>
            </a:extLst>
          </p:cNvPr>
          <p:cNvSpPr txBox="1"/>
          <p:nvPr/>
        </p:nvSpPr>
        <p:spPr>
          <a:xfrm>
            <a:off x="8593338" y="202134"/>
            <a:ext cx="3453038" cy="1200329"/>
          </a:xfrm>
          <a:prstGeom prst="rect">
            <a:avLst/>
          </a:prstGeom>
          <a:noFill/>
        </p:spPr>
        <p:txBody>
          <a:bodyPr wrap="square">
            <a:spAutoFit/>
          </a:bodyPr>
          <a:lstStyle/>
          <a:p>
            <a:pPr defTabSz="448056">
              <a:spcAft>
                <a:spcPts val="600"/>
              </a:spcAft>
            </a:pPr>
            <a:r>
              <a:rPr lang="fr-FR" sz="2400" b="1" i="0" u="sng" dirty="0">
                <a:solidFill>
                  <a:schemeClr val="bg2"/>
                </a:solidFill>
                <a:effectLst/>
                <a:latin typeface="Nunito Sans" pitchFamily="2" charset="0"/>
              </a:rPr>
              <a:t>Plans : </a:t>
            </a:r>
          </a:p>
          <a:p>
            <a:pPr marL="342900" indent="-342900" defTabSz="448056">
              <a:spcAft>
                <a:spcPts val="600"/>
              </a:spcAft>
              <a:buFont typeface="Arial" panose="020B0604020202020204" pitchFamily="34" charset="0"/>
              <a:buChar char="•"/>
            </a:pPr>
            <a:r>
              <a:rPr lang="fr-FR" sz="1100" b="1" u="sng" dirty="0">
                <a:solidFill>
                  <a:schemeClr val="bg2"/>
                </a:solidFill>
                <a:latin typeface="Nunito Sans" pitchFamily="2" charset="0"/>
              </a:rPr>
              <a:t>Plan de contrôle (Control Plane)</a:t>
            </a:r>
          </a:p>
          <a:p>
            <a:pPr marL="342900" indent="-342900" defTabSz="448056">
              <a:spcAft>
                <a:spcPts val="600"/>
              </a:spcAft>
              <a:buFont typeface="Arial" panose="020B0604020202020204" pitchFamily="34" charset="0"/>
              <a:buChar char="•"/>
            </a:pPr>
            <a:r>
              <a:rPr lang="fr-FR" sz="1100" b="1" u="sng" dirty="0">
                <a:solidFill>
                  <a:schemeClr val="bg2"/>
                </a:solidFill>
                <a:latin typeface="Nunito Sans" pitchFamily="2" charset="0"/>
              </a:rPr>
              <a:t>Plan Data (Data Plane)</a:t>
            </a:r>
          </a:p>
          <a:p>
            <a:pPr marL="342900" indent="-342900" defTabSz="448056">
              <a:spcAft>
                <a:spcPts val="600"/>
              </a:spcAft>
              <a:buFont typeface="Arial" panose="020B0604020202020204" pitchFamily="34" charset="0"/>
              <a:buChar char="•"/>
            </a:pPr>
            <a:r>
              <a:rPr lang="fr-FR" sz="1100" b="1" u="sng" dirty="0">
                <a:solidFill>
                  <a:schemeClr val="bg2"/>
                </a:solidFill>
                <a:latin typeface="Nunito Sans" pitchFamily="2" charset="0"/>
              </a:rPr>
              <a:t>Plan de gestion (</a:t>
            </a:r>
            <a:r>
              <a:rPr lang="fr-FR" sz="1100" b="1" u="sng" dirty="0" err="1">
                <a:solidFill>
                  <a:schemeClr val="bg2"/>
                </a:solidFill>
                <a:latin typeface="Nunito Sans" pitchFamily="2" charset="0"/>
              </a:rPr>
              <a:t>Managment</a:t>
            </a:r>
            <a:r>
              <a:rPr lang="fr-FR" sz="1100" b="1" u="sng" dirty="0">
                <a:solidFill>
                  <a:schemeClr val="bg2"/>
                </a:solidFill>
                <a:latin typeface="Nunito Sans" pitchFamily="2" charset="0"/>
              </a:rPr>
              <a:t> Plane)</a:t>
            </a:r>
            <a:endParaRPr lang="fr-FR" sz="1100" b="1" u="sng" dirty="0">
              <a:solidFill>
                <a:schemeClr val="bg2"/>
              </a:solidFill>
            </a:endParaRPr>
          </a:p>
        </p:txBody>
      </p:sp>
      <p:sp>
        <p:nvSpPr>
          <p:cNvPr id="3" name="ZoneTexte 2">
            <a:extLst>
              <a:ext uri="{FF2B5EF4-FFF2-40B4-BE49-F238E27FC236}">
                <a16:creationId xmlns:a16="http://schemas.microsoft.com/office/drawing/2014/main" id="{F8640337-E6EE-48E6-D150-A425C452C654}"/>
              </a:ext>
            </a:extLst>
          </p:cNvPr>
          <p:cNvSpPr txBox="1"/>
          <p:nvPr/>
        </p:nvSpPr>
        <p:spPr>
          <a:xfrm>
            <a:off x="0" y="2129712"/>
            <a:ext cx="6119812" cy="461665"/>
          </a:xfrm>
          <a:prstGeom prst="rect">
            <a:avLst/>
          </a:prstGeom>
          <a:noFill/>
        </p:spPr>
        <p:txBody>
          <a:bodyPr wrap="square">
            <a:spAutoFit/>
          </a:bodyPr>
          <a:lstStyle/>
          <a:p>
            <a:pPr defTabSz="448056">
              <a:spcAft>
                <a:spcPts val="600"/>
              </a:spcAft>
            </a:pPr>
            <a:r>
              <a:rPr lang="fr-FR" sz="2400" b="1" i="0" dirty="0">
                <a:solidFill>
                  <a:schemeClr val="bg2"/>
                </a:solidFill>
                <a:effectLst/>
                <a:latin typeface="Nunito Sans" pitchFamily="2" charset="0"/>
              </a:rPr>
              <a:t>CONTROL PLANE</a:t>
            </a:r>
            <a:endParaRPr lang="fr-FR" sz="1100" b="1" u="sng" dirty="0">
              <a:solidFill>
                <a:schemeClr val="bg2"/>
              </a:solidFill>
            </a:endParaRPr>
          </a:p>
        </p:txBody>
      </p:sp>
      <p:pic>
        <p:nvPicPr>
          <p:cNvPr id="10" name="Image 9">
            <a:extLst>
              <a:ext uri="{FF2B5EF4-FFF2-40B4-BE49-F238E27FC236}">
                <a16:creationId xmlns:a16="http://schemas.microsoft.com/office/drawing/2014/main" id="{7FB18566-BA3D-EB3A-2074-50325112643C}"/>
              </a:ext>
            </a:extLst>
          </p:cNvPr>
          <p:cNvPicPr>
            <a:picLocks noChangeAspect="1"/>
          </p:cNvPicPr>
          <p:nvPr/>
        </p:nvPicPr>
        <p:blipFill>
          <a:blip r:embed="rId3"/>
          <a:stretch>
            <a:fillRect/>
          </a:stretch>
        </p:blipFill>
        <p:spPr>
          <a:xfrm>
            <a:off x="-8055" y="2579783"/>
            <a:ext cx="12192000" cy="456859"/>
          </a:xfrm>
          <a:prstGeom prst="rect">
            <a:avLst/>
          </a:prstGeom>
        </p:spPr>
      </p:pic>
      <p:sp>
        <p:nvSpPr>
          <p:cNvPr id="4" name="ZoneTexte 3">
            <a:extLst>
              <a:ext uri="{FF2B5EF4-FFF2-40B4-BE49-F238E27FC236}">
                <a16:creationId xmlns:a16="http://schemas.microsoft.com/office/drawing/2014/main" id="{2C5E5E8E-E748-7612-A099-09109DAC418C}"/>
              </a:ext>
            </a:extLst>
          </p:cNvPr>
          <p:cNvSpPr txBox="1"/>
          <p:nvPr/>
        </p:nvSpPr>
        <p:spPr>
          <a:xfrm>
            <a:off x="-48154" y="3116549"/>
            <a:ext cx="6119812" cy="461665"/>
          </a:xfrm>
          <a:prstGeom prst="rect">
            <a:avLst/>
          </a:prstGeom>
          <a:noFill/>
        </p:spPr>
        <p:txBody>
          <a:bodyPr wrap="square">
            <a:spAutoFit/>
          </a:bodyPr>
          <a:lstStyle/>
          <a:p>
            <a:pPr defTabSz="448056">
              <a:spcAft>
                <a:spcPts val="600"/>
              </a:spcAft>
            </a:pPr>
            <a:r>
              <a:rPr lang="fr-FR" sz="2400" b="1" i="0" dirty="0">
                <a:solidFill>
                  <a:schemeClr val="bg2"/>
                </a:solidFill>
                <a:effectLst/>
                <a:latin typeface="Nunito Sans" pitchFamily="2" charset="0"/>
              </a:rPr>
              <a:t>DATA PLANE</a:t>
            </a:r>
            <a:endParaRPr lang="fr-FR" sz="1100" b="1" u="sng" dirty="0">
              <a:solidFill>
                <a:schemeClr val="bg2"/>
              </a:solidFill>
            </a:endParaRPr>
          </a:p>
        </p:txBody>
      </p:sp>
      <p:pic>
        <p:nvPicPr>
          <p:cNvPr id="5" name="Image 4">
            <a:extLst>
              <a:ext uri="{FF2B5EF4-FFF2-40B4-BE49-F238E27FC236}">
                <a16:creationId xmlns:a16="http://schemas.microsoft.com/office/drawing/2014/main" id="{08CFCE11-9F74-2813-5C13-9F59A427C93A}"/>
              </a:ext>
            </a:extLst>
          </p:cNvPr>
          <p:cNvPicPr>
            <a:picLocks noChangeAspect="1"/>
          </p:cNvPicPr>
          <p:nvPr/>
        </p:nvPicPr>
        <p:blipFill>
          <a:blip r:embed="rId4"/>
          <a:stretch>
            <a:fillRect/>
          </a:stretch>
        </p:blipFill>
        <p:spPr>
          <a:xfrm>
            <a:off x="103734" y="3534968"/>
            <a:ext cx="12192000" cy="842168"/>
          </a:xfrm>
          <a:prstGeom prst="rect">
            <a:avLst/>
          </a:prstGeom>
        </p:spPr>
      </p:pic>
      <p:sp>
        <p:nvSpPr>
          <p:cNvPr id="6" name="ZoneTexte 5">
            <a:extLst>
              <a:ext uri="{FF2B5EF4-FFF2-40B4-BE49-F238E27FC236}">
                <a16:creationId xmlns:a16="http://schemas.microsoft.com/office/drawing/2014/main" id="{BCAE2E74-A709-0979-1423-0DF6AF59C47C}"/>
              </a:ext>
            </a:extLst>
          </p:cNvPr>
          <p:cNvSpPr txBox="1"/>
          <p:nvPr/>
        </p:nvSpPr>
        <p:spPr>
          <a:xfrm>
            <a:off x="-48154" y="4413797"/>
            <a:ext cx="6119812" cy="461665"/>
          </a:xfrm>
          <a:prstGeom prst="rect">
            <a:avLst/>
          </a:prstGeom>
          <a:noFill/>
        </p:spPr>
        <p:txBody>
          <a:bodyPr wrap="square">
            <a:spAutoFit/>
          </a:bodyPr>
          <a:lstStyle/>
          <a:p>
            <a:pPr defTabSz="448056">
              <a:spcAft>
                <a:spcPts val="600"/>
              </a:spcAft>
            </a:pPr>
            <a:r>
              <a:rPr lang="fr-FR" sz="2400" b="1" i="0" dirty="0">
                <a:solidFill>
                  <a:schemeClr val="bg2"/>
                </a:solidFill>
                <a:effectLst/>
                <a:latin typeface="Nunito Sans" pitchFamily="2" charset="0"/>
              </a:rPr>
              <a:t>MANAGMENT PLANE</a:t>
            </a:r>
            <a:endParaRPr lang="fr-FR" sz="1100" b="1" u="sng" dirty="0">
              <a:solidFill>
                <a:schemeClr val="bg2"/>
              </a:solidFill>
            </a:endParaRPr>
          </a:p>
        </p:txBody>
      </p:sp>
      <p:pic>
        <p:nvPicPr>
          <p:cNvPr id="9" name="Image 8">
            <a:extLst>
              <a:ext uri="{FF2B5EF4-FFF2-40B4-BE49-F238E27FC236}">
                <a16:creationId xmlns:a16="http://schemas.microsoft.com/office/drawing/2014/main" id="{ED7476FB-F21C-7F16-1EAB-303B6641FB56}"/>
              </a:ext>
            </a:extLst>
          </p:cNvPr>
          <p:cNvPicPr>
            <a:picLocks noChangeAspect="1"/>
          </p:cNvPicPr>
          <p:nvPr/>
        </p:nvPicPr>
        <p:blipFill>
          <a:blip r:embed="rId5"/>
          <a:stretch>
            <a:fillRect/>
          </a:stretch>
        </p:blipFill>
        <p:spPr>
          <a:xfrm>
            <a:off x="79922" y="4867736"/>
            <a:ext cx="5281962" cy="390380"/>
          </a:xfrm>
          <a:prstGeom prst="rect">
            <a:avLst/>
          </a:prstGeom>
        </p:spPr>
      </p:pic>
    </p:spTree>
    <p:extLst>
      <p:ext uri="{BB962C8B-B14F-4D97-AF65-F5344CB8AC3E}">
        <p14:creationId xmlns:p14="http://schemas.microsoft.com/office/powerpoint/2010/main" val="364107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dirty="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dirty="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dirty="0">
                <a:solidFill>
                  <a:schemeClr val="tx1"/>
                </a:solidFill>
                <a:latin typeface="+mn-lt"/>
                <a:ea typeface="+mn-ea"/>
                <a:cs typeface="+mn-cs"/>
              </a:rPr>
              <a:t>Les sujets abordés</a:t>
            </a:r>
            <a:endParaRPr lang="fr-FR" sz="2400" dirty="0"/>
          </a:p>
        </p:txBody>
      </p:sp>
      <p:pic>
        <p:nvPicPr>
          <p:cNvPr id="12" name="Image 11">
            <a:extLst>
              <a:ext uri="{FF2B5EF4-FFF2-40B4-BE49-F238E27FC236}">
                <a16:creationId xmlns:a16="http://schemas.microsoft.com/office/drawing/2014/main" id="{808FA3B7-88F4-3FAF-E524-8ECF096B685E}"/>
              </a:ext>
            </a:extLst>
          </p:cNvPr>
          <p:cNvPicPr>
            <a:picLocks noChangeAspect="1"/>
          </p:cNvPicPr>
          <p:nvPr/>
        </p:nvPicPr>
        <p:blipFill>
          <a:blip r:embed="rId3"/>
          <a:stretch>
            <a:fillRect/>
          </a:stretch>
        </p:blipFill>
        <p:spPr>
          <a:xfrm>
            <a:off x="3206287" y="1478624"/>
            <a:ext cx="6012872" cy="4029903"/>
          </a:xfrm>
          <a:prstGeom prst="rect">
            <a:avLst/>
          </a:prstGeom>
        </p:spPr>
      </p:pic>
      <p:sp>
        <p:nvSpPr>
          <p:cNvPr id="13" name="ZoneTexte 12">
            <a:extLst>
              <a:ext uri="{FF2B5EF4-FFF2-40B4-BE49-F238E27FC236}">
                <a16:creationId xmlns:a16="http://schemas.microsoft.com/office/drawing/2014/main" id="{7B5D16BB-19E1-8646-1525-55FA81ADAFE5}"/>
              </a:ext>
            </a:extLst>
          </p:cNvPr>
          <p:cNvSpPr txBox="1"/>
          <p:nvPr/>
        </p:nvSpPr>
        <p:spPr>
          <a:xfrm>
            <a:off x="79922" y="949440"/>
            <a:ext cx="6119812" cy="461665"/>
          </a:xfrm>
          <a:prstGeom prst="rect">
            <a:avLst/>
          </a:prstGeom>
          <a:noFill/>
        </p:spPr>
        <p:txBody>
          <a:bodyPr wrap="square">
            <a:spAutoFit/>
          </a:bodyPr>
          <a:lstStyle/>
          <a:p>
            <a:pPr defTabSz="448056">
              <a:spcAft>
                <a:spcPts val="600"/>
              </a:spcAft>
            </a:pPr>
            <a:r>
              <a:rPr lang="fr-FR" sz="2400" b="1" i="0" u="sng" dirty="0">
                <a:solidFill>
                  <a:schemeClr val="bg2"/>
                </a:solidFill>
                <a:effectLst/>
                <a:latin typeface="Nunito Sans" pitchFamily="2" charset="0"/>
              </a:rPr>
              <a:t>RESEAU TRADITIONNEL</a:t>
            </a:r>
            <a:endParaRPr lang="fr-FR" sz="2400" b="1" u="sng" dirty="0">
              <a:solidFill>
                <a:schemeClr val="bg2"/>
              </a:solidFill>
            </a:endParaRPr>
          </a:p>
        </p:txBody>
      </p:sp>
    </p:spTree>
    <p:extLst>
      <p:ext uri="{BB962C8B-B14F-4D97-AF65-F5344CB8AC3E}">
        <p14:creationId xmlns:p14="http://schemas.microsoft.com/office/powerpoint/2010/main" val="309106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a:solidFill>
                  <a:schemeClr val="tx1"/>
                </a:solidFill>
                <a:latin typeface="+mn-lt"/>
                <a:ea typeface="+mn-ea"/>
                <a:cs typeface="+mn-cs"/>
              </a:rPr>
              <a:t>Les sujets abordés</a:t>
            </a:r>
            <a:endParaRPr lang="fr-FR" sz="2400"/>
          </a:p>
        </p:txBody>
      </p:sp>
      <p:sp>
        <p:nvSpPr>
          <p:cNvPr id="4" name="ZoneTexte 3">
            <a:extLst>
              <a:ext uri="{FF2B5EF4-FFF2-40B4-BE49-F238E27FC236}">
                <a16:creationId xmlns:a16="http://schemas.microsoft.com/office/drawing/2014/main" id="{19224EC0-CA19-CDCB-6DCF-6D3BE42F179F}"/>
              </a:ext>
            </a:extLst>
          </p:cNvPr>
          <p:cNvSpPr txBox="1"/>
          <p:nvPr/>
        </p:nvSpPr>
        <p:spPr>
          <a:xfrm>
            <a:off x="1592079" y="267118"/>
            <a:ext cx="9648480" cy="7176324"/>
          </a:xfrm>
          <a:prstGeom prst="rect">
            <a:avLst/>
          </a:prstGeom>
          <a:noFill/>
        </p:spPr>
        <p:txBody>
          <a:bodyPr wrap="square" rtlCol="0">
            <a:spAutoFit/>
          </a:bodyPr>
          <a:lstStyle/>
          <a:p>
            <a:pPr defTabSz="448056">
              <a:spcAft>
                <a:spcPts val="600"/>
              </a:spcAft>
            </a:pPr>
            <a:r>
              <a:rPr lang="fr-FR" sz="2352" b="1" u="sng" dirty="0">
                <a:solidFill>
                  <a:schemeClr val="bg2"/>
                </a:solidFill>
              </a:rPr>
              <a:t>Le but de cette séance :</a:t>
            </a:r>
          </a:p>
          <a:p>
            <a:pPr defTabSz="448056">
              <a:spcAft>
                <a:spcPts val="600"/>
              </a:spcAft>
            </a:pPr>
            <a:endParaRPr lang="fr-FR" sz="2352" b="1" dirty="0">
              <a:solidFill>
                <a:schemeClr val="bg2"/>
              </a:solidFill>
            </a:endParaRPr>
          </a:p>
          <a:p>
            <a:pPr defTabSz="448056">
              <a:spcAft>
                <a:spcPts val="600"/>
              </a:spcAft>
            </a:pPr>
            <a:r>
              <a:rPr lang="fr-FR" sz="2352" b="1" dirty="0">
                <a:solidFill>
                  <a:schemeClr val="bg2"/>
                </a:solidFill>
              </a:rPr>
              <a:t>Il s'agit d'un cours d'introduction au SDN qui sera complété ensuite par une séance de visualisation de vidéo en mode Labo.</a:t>
            </a:r>
          </a:p>
          <a:p>
            <a:pPr defTabSz="448056">
              <a:spcAft>
                <a:spcPts val="600"/>
              </a:spcAft>
            </a:pPr>
            <a:endParaRPr lang="fr-FR" sz="2352" b="1" dirty="0">
              <a:solidFill>
                <a:schemeClr val="bg2"/>
              </a:solidFill>
            </a:endParaRPr>
          </a:p>
          <a:p>
            <a:pPr defTabSz="448056">
              <a:spcAft>
                <a:spcPts val="600"/>
              </a:spcAft>
            </a:pPr>
            <a:r>
              <a:rPr lang="fr-FR" sz="2352" b="1" dirty="0">
                <a:solidFill>
                  <a:schemeClr val="bg2"/>
                </a:solidFill>
              </a:rPr>
              <a:t>Nous passerons également en revue le sujet à la mode dans le monde du SDN, j’ai cité : NSX by VMWare.</a:t>
            </a:r>
          </a:p>
          <a:p>
            <a:pPr defTabSz="448056">
              <a:spcAft>
                <a:spcPts val="600"/>
              </a:spcAft>
            </a:pPr>
            <a:endParaRPr lang="fr-FR" sz="2352" b="1" dirty="0">
              <a:solidFill>
                <a:schemeClr val="bg2"/>
              </a:solidFill>
            </a:endParaRPr>
          </a:p>
          <a:p>
            <a:pPr defTabSz="448056">
              <a:spcAft>
                <a:spcPts val="600"/>
              </a:spcAft>
            </a:pPr>
            <a:r>
              <a:rPr lang="fr-FR" sz="2352" b="1" dirty="0">
                <a:solidFill>
                  <a:schemeClr val="bg2"/>
                </a:solidFill>
              </a:rPr>
              <a:t>Gardez à l’esprit que le SDN est le futur du réseau, qu’il se démocratise partout et qu’il est prédominant dans le monde du réseau et donc de l’infrastructure.</a:t>
            </a:r>
          </a:p>
          <a:p>
            <a:pPr defTabSz="448056">
              <a:spcAft>
                <a:spcPts val="600"/>
              </a:spcAft>
            </a:pPr>
            <a:endParaRPr lang="fr-FR" sz="2352" b="1" dirty="0">
              <a:solidFill>
                <a:schemeClr val="bg2"/>
              </a:solidFill>
            </a:endParaRPr>
          </a:p>
          <a:p>
            <a:pPr defTabSz="448056">
              <a:spcAft>
                <a:spcPts val="600"/>
              </a:spcAft>
            </a:pPr>
            <a:r>
              <a:rPr lang="fr-FR" sz="2352" b="1" dirty="0" err="1">
                <a:solidFill>
                  <a:schemeClr val="bg2"/>
                </a:solidFill>
              </a:rPr>
              <a:t>Enjoy</a:t>
            </a:r>
            <a:r>
              <a:rPr lang="fr-FR" sz="2352" b="1" dirty="0">
                <a:solidFill>
                  <a:schemeClr val="bg2"/>
                </a:solidFill>
              </a:rPr>
              <a:t> !</a:t>
            </a:r>
          </a:p>
          <a:p>
            <a:pPr defTabSz="448056">
              <a:spcAft>
                <a:spcPts val="600"/>
              </a:spcAft>
            </a:pPr>
            <a:r>
              <a:rPr lang="fr-FR" sz="2352" b="1" dirty="0">
                <a:solidFill>
                  <a:schemeClr val="bg2"/>
                </a:solidFill>
              </a:rPr>
              <a:t> </a:t>
            </a:r>
          </a:p>
          <a:p>
            <a:pPr defTabSz="448056">
              <a:spcAft>
                <a:spcPts val="600"/>
              </a:spcAft>
            </a:pPr>
            <a:endParaRPr lang="fr-FR" sz="2352" b="1" dirty="0">
              <a:solidFill>
                <a:schemeClr val="bg2"/>
              </a:solidFill>
            </a:endParaRPr>
          </a:p>
          <a:p>
            <a:pPr defTabSz="448056">
              <a:spcAft>
                <a:spcPts val="600"/>
              </a:spcAft>
            </a:pPr>
            <a:endParaRPr lang="fr-FR" sz="2352" b="1" dirty="0">
              <a:solidFill>
                <a:schemeClr val="bg2"/>
              </a:solidFill>
            </a:endParaRPr>
          </a:p>
          <a:p>
            <a:pPr defTabSz="448056">
              <a:spcAft>
                <a:spcPts val="600"/>
              </a:spcAft>
            </a:pPr>
            <a:endParaRPr lang="fr-FR" sz="2400" b="1" dirty="0">
              <a:solidFill>
                <a:schemeClr val="bg2"/>
              </a:solidFill>
            </a:endParaRPr>
          </a:p>
        </p:txBody>
      </p:sp>
      <p:pic>
        <p:nvPicPr>
          <p:cNvPr id="5" name="Image 4" descr="Une image contenant texte, lettre, tableau blanc&#10;&#10;Description générée automatiquement">
            <a:extLst>
              <a:ext uri="{FF2B5EF4-FFF2-40B4-BE49-F238E27FC236}">
                <a16:creationId xmlns:a16="http://schemas.microsoft.com/office/drawing/2014/main" id="{7931E4D8-61C2-3C8E-07AA-7C50BF266E1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135122" y="4660409"/>
            <a:ext cx="2731971" cy="1821314"/>
          </a:xfrm>
          <a:prstGeom prst="rect">
            <a:avLst/>
          </a:prstGeom>
        </p:spPr>
      </p:pic>
    </p:spTree>
    <p:extLst>
      <p:ext uri="{BB962C8B-B14F-4D97-AF65-F5344CB8AC3E}">
        <p14:creationId xmlns:p14="http://schemas.microsoft.com/office/powerpoint/2010/main" val="4231546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dirty="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dirty="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dirty="0">
                <a:solidFill>
                  <a:schemeClr val="tx1"/>
                </a:solidFill>
                <a:latin typeface="+mn-lt"/>
                <a:ea typeface="+mn-ea"/>
                <a:cs typeface="+mn-cs"/>
              </a:rPr>
              <a:t>Les sujets abordés</a:t>
            </a:r>
            <a:endParaRPr lang="fr-FR" sz="2400" dirty="0"/>
          </a:p>
        </p:txBody>
      </p:sp>
      <p:sp>
        <p:nvSpPr>
          <p:cNvPr id="13" name="ZoneTexte 12">
            <a:extLst>
              <a:ext uri="{FF2B5EF4-FFF2-40B4-BE49-F238E27FC236}">
                <a16:creationId xmlns:a16="http://schemas.microsoft.com/office/drawing/2014/main" id="{7B5D16BB-19E1-8646-1525-55FA81ADAFE5}"/>
              </a:ext>
            </a:extLst>
          </p:cNvPr>
          <p:cNvSpPr txBox="1"/>
          <p:nvPr/>
        </p:nvSpPr>
        <p:spPr>
          <a:xfrm>
            <a:off x="79922" y="949440"/>
            <a:ext cx="6119812" cy="1800493"/>
          </a:xfrm>
          <a:prstGeom prst="rect">
            <a:avLst/>
          </a:prstGeom>
          <a:noFill/>
        </p:spPr>
        <p:txBody>
          <a:bodyPr wrap="square">
            <a:spAutoFit/>
          </a:bodyPr>
          <a:lstStyle/>
          <a:p>
            <a:pPr defTabSz="448056">
              <a:spcAft>
                <a:spcPts val="600"/>
              </a:spcAft>
            </a:pPr>
            <a:r>
              <a:rPr lang="fr-FR" sz="2400" b="1" i="0" u="sng" dirty="0">
                <a:solidFill>
                  <a:schemeClr val="bg2"/>
                </a:solidFill>
                <a:effectLst/>
                <a:latin typeface="Nunito Sans" pitchFamily="2" charset="0"/>
              </a:rPr>
              <a:t>RESEAU TRADITIONNEL</a:t>
            </a:r>
          </a:p>
          <a:p>
            <a:pPr defTabSz="448056">
              <a:spcAft>
                <a:spcPts val="600"/>
              </a:spcAft>
            </a:pPr>
            <a:endParaRPr lang="fr-FR" sz="2400" b="1" u="sng" dirty="0">
              <a:solidFill>
                <a:schemeClr val="bg2"/>
              </a:solidFill>
              <a:latin typeface="Nunito Sans" pitchFamily="2" charset="0"/>
            </a:endParaRPr>
          </a:p>
          <a:p>
            <a:pPr defTabSz="448056">
              <a:spcAft>
                <a:spcPts val="600"/>
              </a:spcAft>
            </a:pPr>
            <a:r>
              <a:rPr lang="fr-FR" sz="2400" dirty="0">
                <a:solidFill>
                  <a:schemeClr val="bg2"/>
                </a:solidFill>
                <a:latin typeface="Nunito Sans" pitchFamily="2" charset="0"/>
              </a:rPr>
              <a:t>Datacenter classique avec</a:t>
            </a:r>
          </a:p>
          <a:p>
            <a:pPr defTabSz="448056">
              <a:spcAft>
                <a:spcPts val="600"/>
              </a:spcAft>
            </a:pPr>
            <a:r>
              <a:rPr lang="fr-FR" sz="2400" dirty="0">
                <a:solidFill>
                  <a:schemeClr val="bg2"/>
                </a:solidFill>
                <a:latin typeface="Nunito Sans" pitchFamily="2" charset="0"/>
              </a:rPr>
              <a:t>Couche VMWare</a:t>
            </a:r>
            <a:endParaRPr lang="fr-FR" sz="2400" dirty="0">
              <a:solidFill>
                <a:schemeClr val="bg2"/>
              </a:solidFill>
            </a:endParaRPr>
          </a:p>
        </p:txBody>
      </p:sp>
      <p:pic>
        <p:nvPicPr>
          <p:cNvPr id="11" name="Image 10">
            <a:extLst>
              <a:ext uri="{FF2B5EF4-FFF2-40B4-BE49-F238E27FC236}">
                <a16:creationId xmlns:a16="http://schemas.microsoft.com/office/drawing/2014/main" id="{29591417-A30D-A610-4D3F-0356E4C69D10}"/>
              </a:ext>
            </a:extLst>
          </p:cNvPr>
          <p:cNvPicPr>
            <a:picLocks noChangeAspect="1"/>
          </p:cNvPicPr>
          <p:nvPr/>
        </p:nvPicPr>
        <p:blipFill>
          <a:blip r:embed="rId3"/>
          <a:stretch>
            <a:fillRect/>
          </a:stretch>
        </p:blipFill>
        <p:spPr>
          <a:xfrm>
            <a:off x="4267248" y="318180"/>
            <a:ext cx="2548198" cy="5201116"/>
          </a:xfrm>
          <a:prstGeom prst="rect">
            <a:avLst/>
          </a:prstGeom>
        </p:spPr>
      </p:pic>
    </p:spTree>
    <p:extLst>
      <p:ext uri="{BB962C8B-B14F-4D97-AF65-F5344CB8AC3E}">
        <p14:creationId xmlns:p14="http://schemas.microsoft.com/office/powerpoint/2010/main" val="3160103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dirty="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dirty="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dirty="0">
                <a:solidFill>
                  <a:schemeClr val="tx1"/>
                </a:solidFill>
                <a:latin typeface="+mn-lt"/>
                <a:ea typeface="+mn-ea"/>
                <a:cs typeface="+mn-cs"/>
              </a:rPr>
              <a:t>Les sujets abordés</a:t>
            </a:r>
            <a:endParaRPr lang="fr-FR" sz="2400" dirty="0"/>
          </a:p>
        </p:txBody>
      </p:sp>
      <p:sp>
        <p:nvSpPr>
          <p:cNvPr id="13" name="ZoneTexte 12">
            <a:extLst>
              <a:ext uri="{FF2B5EF4-FFF2-40B4-BE49-F238E27FC236}">
                <a16:creationId xmlns:a16="http://schemas.microsoft.com/office/drawing/2014/main" id="{7B5D16BB-19E1-8646-1525-55FA81ADAFE5}"/>
              </a:ext>
            </a:extLst>
          </p:cNvPr>
          <p:cNvSpPr txBox="1"/>
          <p:nvPr/>
        </p:nvSpPr>
        <p:spPr>
          <a:xfrm>
            <a:off x="79922" y="949440"/>
            <a:ext cx="6119812" cy="1800493"/>
          </a:xfrm>
          <a:prstGeom prst="rect">
            <a:avLst/>
          </a:prstGeom>
          <a:noFill/>
        </p:spPr>
        <p:txBody>
          <a:bodyPr wrap="square">
            <a:spAutoFit/>
          </a:bodyPr>
          <a:lstStyle/>
          <a:p>
            <a:pPr defTabSz="448056">
              <a:spcAft>
                <a:spcPts val="600"/>
              </a:spcAft>
            </a:pPr>
            <a:r>
              <a:rPr lang="fr-FR" sz="2400" b="1" i="0" u="sng" dirty="0">
                <a:solidFill>
                  <a:schemeClr val="bg2"/>
                </a:solidFill>
                <a:effectLst/>
                <a:latin typeface="Nunito Sans" pitchFamily="2" charset="0"/>
              </a:rPr>
              <a:t>RESEAU TRADITIONNEL</a:t>
            </a:r>
          </a:p>
          <a:p>
            <a:pPr defTabSz="448056">
              <a:spcAft>
                <a:spcPts val="600"/>
              </a:spcAft>
            </a:pPr>
            <a:endParaRPr lang="fr-FR" sz="2400" b="1" u="sng" dirty="0">
              <a:solidFill>
                <a:schemeClr val="bg2"/>
              </a:solidFill>
              <a:latin typeface="Nunito Sans" pitchFamily="2" charset="0"/>
            </a:endParaRPr>
          </a:p>
          <a:p>
            <a:pPr defTabSz="448056">
              <a:spcAft>
                <a:spcPts val="600"/>
              </a:spcAft>
            </a:pPr>
            <a:r>
              <a:rPr lang="fr-FR" sz="2400" dirty="0">
                <a:solidFill>
                  <a:schemeClr val="bg2"/>
                </a:solidFill>
                <a:latin typeface="Nunito Sans" pitchFamily="2" charset="0"/>
              </a:rPr>
              <a:t>Datacenter classique avec</a:t>
            </a:r>
          </a:p>
          <a:p>
            <a:pPr defTabSz="448056">
              <a:spcAft>
                <a:spcPts val="600"/>
              </a:spcAft>
            </a:pPr>
            <a:r>
              <a:rPr lang="fr-FR" sz="2400" dirty="0">
                <a:solidFill>
                  <a:schemeClr val="bg2"/>
                </a:solidFill>
                <a:latin typeface="Nunito Sans" pitchFamily="2" charset="0"/>
              </a:rPr>
              <a:t>Couche VMWare</a:t>
            </a:r>
            <a:endParaRPr lang="fr-FR" sz="2400" dirty="0">
              <a:solidFill>
                <a:schemeClr val="bg2"/>
              </a:solidFill>
            </a:endParaRPr>
          </a:p>
        </p:txBody>
      </p:sp>
      <p:pic>
        <p:nvPicPr>
          <p:cNvPr id="11" name="Image 10">
            <a:extLst>
              <a:ext uri="{FF2B5EF4-FFF2-40B4-BE49-F238E27FC236}">
                <a16:creationId xmlns:a16="http://schemas.microsoft.com/office/drawing/2014/main" id="{29591417-A30D-A610-4D3F-0356E4C69D10}"/>
              </a:ext>
            </a:extLst>
          </p:cNvPr>
          <p:cNvPicPr>
            <a:picLocks noChangeAspect="1"/>
          </p:cNvPicPr>
          <p:nvPr/>
        </p:nvPicPr>
        <p:blipFill>
          <a:blip r:embed="rId3"/>
          <a:stretch>
            <a:fillRect/>
          </a:stretch>
        </p:blipFill>
        <p:spPr>
          <a:xfrm>
            <a:off x="4267248" y="318180"/>
            <a:ext cx="2548198" cy="5201116"/>
          </a:xfrm>
          <a:prstGeom prst="rect">
            <a:avLst/>
          </a:prstGeom>
        </p:spPr>
      </p:pic>
      <p:sp>
        <p:nvSpPr>
          <p:cNvPr id="3" name="Flèche : gauche 2">
            <a:extLst>
              <a:ext uri="{FF2B5EF4-FFF2-40B4-BE49-F238E27FC236}">
                <a16:creationId xmlns:a16="http://schemas.microsoft.com/office/drawing/2014/main" id="{3A3F857D-D11C-FFE0-A528-2F3C8F6949BF}"/>
              </a:ext>
            </a:extLst>
          </p:cNvPr>
          <p:cNvSpPr/>
          <p:nvPr/>
        </p:nvSpPr>
        <p:spPr>
          <a:xfrm>
            <a:off x="6815446" y="4972861"/>
            <a:ext cx="830510" cy="238656"/>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9337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id="{7B5D16BB-19E1-8646-1525-55FA81ADAFE5}"/>
              </a:ext>
            </a:extLst>
          </p:cNvPr>
          <p:cNvSpPr txBox="1"/>
          <p:nvPr/>
        </p:nvSpPr>
        <p:spPr>
          <a:xfrm>
            <a:off x="79922" y="949440"/>
            <a:ext cx="6119812" cy="1800493"/>
          </a:xfrm>
          <a:prstGeom prst="rect">
            <a:avLst/>
          </a:prstGeom>
          <a:noFill/>
        </p:spPr>
        <p:txBody>
          <a:bodyPr wrap="square">
            <a:spAutoFit/>
          </a:bodyPr>
          <a:lstStyle/>
          <a:p>
            <a:pPr defTabSz="448056">
              <a:spcAft>
                <a:spcPts val="600"/>
              </a:spcAft>
            </a:pPr>
            <a:r>
              <a:rPr lang="fr-FR" sz="2400" b="1" i="0" u="sng" dirty="0">
                <a:solidFill>
                  <a:schemeClr val="bg2"/>
                </a:solidFill>
                <a:effectLst/>
                <a:latin typeface="Nunito Sans" pitchFamily="2" charset="0"/>
              </a:rPr>
              <a:t>RESEAU TRADITIONNEL</a:t>
            </a:r>
          </a:p>
          <a:p>
            <a:pPr defTabSz="448056">
              <a:spcAft>
                <a:spcPts val="600"/>
              </a:spcAft>
            </a:pPr>
            <a:endParaRPr lang="fr-FR" sz="2400" b="1" u="sng" dirty="0">
              <a:solidFill>
                <a:schemeClr val="bg2"/>
              </a:solidFill>
              <a:latin typeface="Nunito Sans" pitchFamily="2" charset="0"/>
            </a:endParaRPr>
          </a:p>
          <a:p>
            <a:pPr defTabSz="448056">
              <a:spcAft>
                <a:spcPts val="600"/>
              </a:spcAft>
            </a:pPr>
            <a:r>
              <a:rPr lang="fr-FR" sz="2400" dirty="0">
                <a:solidFill>
                  <a:schemeClr val="bg2"/>
                </a:solidFill>
                <a:latin typeface="Nunito Sans" pitchFamily="2" charset="0"/>
              </a:rPr>
              <a:t>Datacenter classique avec</a:t>
            </a:r>
          </a:p>
          <a:p>
            <a:pPr defTabSz="448056">
              <a:spcAft>
                <a:spcPts val="600"/>
              </a:spcAft>
            </a:pPr>
            <a:r>
              <a:rPr lang="fr-FR" sz="2400" dirty="0">
                <a:solidFill>
                  <a:schemeClr val="bg2"/>
                </a:solidFill>
                <a:latin typeface="Nunito Sans" pitchFamily="2" charset="0"/>
              </a:rPr>
              <a:t>Couche VMWare</a:t>
            </a:r>
            <a:endParaRPr lang="fr-FR" sz="2400" dirty="0">
              <a:solidFill>
                <a:schemeClr val="bg2"/>
              </a:solidFill>
            </a:endParaRPr>
          </a:p>
        </p:txBody>
      </p:sp>
      <p:pic>
        <p:nvPicPr>
          <p:cNvPr id="11" name="Image 10">
            <a:extLst>
              <a:ext uri="{FF2B5EF4-FFF2-40B4-BE49-F238E27FC236}">
                <a16:creationId xmlns:a16="http://schemas.microsoft.com/office/drawing/2014/main" id="{29591417-A30D-A610-4D3F-0356E4C69D10}"/>
              </a:ext>
            </a:extLst>
          </p:cNvPr>
          <p:cNvPicPr>
            <a:picLocks noChangeAspect="1"/>
          </p:cNvPicPr>
          <p:nvPr/>
        </p:nvPicPr>
        <p:blipFill>
          <a:blip r:embed="rId3"/>
          <a:stretch>
            <a:fillRect/>
          </a:stretch>
        </p:blipFill>
        <p:spPr>
          <a:xfrm>
            <a:off x="4267248" y="318180"/>
            <a:ext cx="2548198" cy="5201116"/>
          </a:xfrm>
          <a:prstGeom prst="rect">
            <a:avLst/>
          </a:prstGeom>
        </p:spPr>
      </p:pic>
      <p:sp>
        <p:nvSpPr>
          <p:cNvPr id="3" name="Flèche : gauche 2">
            <a:extLst>
              <a:ext uri="{FF2B5EF4-FFF2-40B4-BE49-F238E27FC236}">
                <a16:creationId xmlns:a16="http://schemas.microsoft.com/office/drawing/2014/main" id="{3A3F857D-D11C-FFE0-A528-2F3C8F6949BF}"/>
              </a:ext>
            </a:extLst>
          </p:cNvPr>
          <p:cNvSpPr/>
          <p:nvPr/>
        </p:nvSpPr>
        <p:spPr>
          <a:xfrm>
            <a:off x="6815446" y="4953000"/>
            <a:ext cx="830510" cy="238656"/>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Flèche : gauche 5">
            <a:extLst>
              <a:ext uri="{FF2B5EF4-FFF2-40B4-BE49-F238E27FC236}">
                <a16:creationId xmlns:a16="http://schemas.microsoft.com/office/drawing/2014/main" id="{89C2DD1B-D24C-3D13-35E1-0CF7D38F82D8}"/>
              </a:ext>
            </a:extLst>
          </p:cNvPr>
          <p:cNvSpPr/>
          <p:nvPr/>
        </p:nvSpPr>
        <p:spPr>
          <a:xfrm>
            <a:off x="6816244" y="4125223"/>
            <a:ext cx="830510" cy="238656"/>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Flèche : gauche 6">
            <a:extLst>
              <a:ext uri="{FF2B5EF4-FFF2-40B4-BE49-F238E27FC236}">
                <a16:creationId xmlns:a16="http://schemas.microsoft.com/office/drawing/2014/main" id="{302F7B7A-D2FB-260B-585B-779F5A723672}"/>
              </a:ext>
            </a:extLst>
          </p:cNvPr>
          <p:cNvSpPr/>
          <p:nvPr/>
        </p:nvSpPr>
        <p:spPr>
          <a:xfrm>
            <a:off x="6816244" y="3402746"/>
            <a:ext cx="830510" cy="238656"/>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Flèche : gauche 7">
            <a:extLst>
              <a:ext uri="{FF2B5EF4-FFF2-40B4-BE49-F238E27FC236}">
                <a16:creationId xmlns:a16="http://schemas.microsoft.com/office/drawing/2014/main" id="{D6B60130-6087-8822-BF5A-44A90D30C0BF}"/>
              </a:ext>
            </a:extLst>
          </p:cNvPr>
          <p:cNvSpPr/>
          <p:nvPr/>
        </p:nvSpPr>
        <p:spPr>
          <a:xfrm>
            <a:off x="6816244" y="2562956"/>
            <a:ext cx="830510" cy="238656"/>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Flèche : gauche 8">
            <a:extLst>
              <a:ext uri="{FF2B5EF4-FFF2-40B4-BE49-F238E27FC236}">
                <a16:creationId xmlns:a16="http://schemas.microsoft.com/office/drawing/2014/main" id="{841A31C9-65FB-3DF5-B883-28AE523A5800}"/>
              </a:ext>
            </a:extLst>
          </p:cNvPr>
          <p:cNvSpPr/>
          <p:nvPr/>
        </p:nvSpPr>
        <p:spPr>
          <a:xfrm>
            <a:off x="6816244" y="1926349"/>
            <a:ext cx="830510" cy="238656"/>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Flèche : gauche 9">
            <a:extLst>
              <a:ext uri="{FF2B5EF4-FFF2-40B4-BE49-F238E27FC236}">
                <a16:creationId xmlns:a16="http://schemas.microsoft.com/office/drawing/2014/main" id="{B1EAC7C0-083E-8F0B-B4F8-9F9BCAA56BDD}"/>
              </a:ext>
            </a:extLst>
          </p:cNvPr>
          <p:cNvSpPr/>
          <p:nvPr/>
        </p:nvSpPr>
        <p:spPr>
          <a:xfrm rot="1528889">
            <a:off x="5647307" y="1062000"/>
            <a:ext cx="830510" cy="238656"/>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 name="Flèche : gauche 11">
            <a:extLst>
              <a:ext uri="{FF2B5EF4-FFF2-40B4-BE49-F238E27FC236}">
                <a16:creationId xmlns:a16="http://schemas.microsoft.com/office/drawing/2014/main" id="{7FFC5C19-16A0-3D3C-CF8E-0CD085B831CD}"/>
              </a:ext>
            </a:extLst>
          </p:cNvPr>
          <p:cNvSpPr/>
          <p:nvPr/>
        </p:nvSpPr>
        <p:spPr>
          <a:xfrm>
            <a:off x="6815446" y="605191"/>
            <a:ext cx="830510" cy="238656"/>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ZoneTexte 13">
            <a:extLst>
              <a:ext uri="{FF2B5EF4-FFF2-40B4-BE49-F238E27FC236}">
                <a16:creationId xmlns:a16="http://schemas.microsoft.com/office/drawing/2014/main" id="{D454DFE3-E1C2-8220-F0DD-D0780DEC5A81}"/>
              </a:ext>
            </a:extLst>
          </p:cNvPr>
          <p:cNvSpPr txBox="1"/>
          <p:nvPr/>
        </p:nvSpPr>
        <p:spPr>
          <a:xfrm>
            <a:off x="8503537" y="254215"/>
            <a:ext cx="3381233" cy="1631216"/>
          </a:xfrm>
          <a:prstGeom prst="rect">
            <a:avLst/>
          </a:prstGeom>
          <a:noFill/>
        </p:spPr>
        <p:txBody>
          <a:bodyPr wrap="square">
            <a:spAutoFit/>
          </a:bodyPr>
          <a:lstStyle/>
          <a:p>
            <a:pPr marL="457200" indent="-457200" defTabSz="448056">
              <a:spcAft>
                <a:spcPts val="600"/>
              </a:spcAft>
              <a:buFont typeface="+mj-lt"/>
              <a:buAutoNum type="arabicPeriod"/>
            </a:pPr>
            <a:r>
              <a:rPr lang="fr-FR" sz="1600" i="0" dirty="0">
                <a:solidFill>
                  <a:schemeClr val="bg2"/>
                </a:solidFill>
                <a:effectLst/>
                <a:latin typeface="Nunito Sans" pitchFamily="2" charset="0"/>
              </a:rPr>
              <a:t>Server ESXi </a:t>
            </a:r>
          </a:p>
          <a:p>
            <a:pPr marL="457200" indent="-457200" defTabSz="448056">
              <a:spcAft>
                <a:spcPts val="600"/>
              </a:spcAft>
              <a:buFont typeface="+mj-lt"/>
              <a:buAutoNum type="arabicPeriod"/>
            </a:pPr>
            <a:r>
              <a:rPr lang="fr-FR" sz="1600" dirty="0">
                <a:solidFill>
                  <a:schemeClr val="bg2"/>
                </a:solidFill>
              </a:rPr>
              <a:t>Switches / Commutateurs</a:t>
            </a:r>
          </a:p>
          <a:p>
            <a:pPr marL="457200" indent="-457200" defTabSz="448056">
              <a:spcAft>
                <a:spcPts val="600"/>
              </a:spcAft>
              <a:buFont typeface="+mj-lt"/>
              <a:buAutoNum type="arabicPeriod"/>
            </a:pPr>
            <a:r>
              <a:rPr lang="fr-FR" sz="1600" dirty="0">
                <a:solidFill>
                  <a:schemeClr val="bg2"/>
                </a:solidFill>
              </a:rPr>
              <a:t>ASA Firewall</a:t>
            </a:r>
          </a:p>
          <a:p>
            <a:pPr marL="457200" indent="-457200" defTabSz="448056">
              <a:spcAft>
                <a:spcPts val="600"/>
              </a:spcAft>
              <a:buFont typeface="+mj-lt"/>
              <a:buAutoNum type="arabicPeriod"/>
            </a:pPr>
            <a:r>
              <a:rPr lang="fr-FR" sz="1600" dirty="0">
                <a:solidFill>
                  <a:schemeClr val="bg2"/>
                </a:solidFill>
              </a:rPr>
              <a:t>Routeur &gt; Extérieur</a:t>
            </a:r>
          </a:p>
          <a:p>
            <a:pPr marL="457200" indent="-457200" defTabSz="448056">
              <a:spcAft>
                <a:spcPts val="600"/>
              </a:spcAft>
              <a:buFont typeface="+mj-lt"/>
              <a:buAutoNum type="arabicPeriod"/>
            </a:pPr>
            <a:r>
              <a:rPr lang="fr-FR" sz="1600" dirty="0">
                <a:solidFill>
                  <a:schemeClr val="bg2"/>
                </a:solidFill>
              </a:rPr>
              <a:t>Routeur #2 &gt; PCA</a:t>
            </a:r>
          </a:p>
        </p:txBody>
      </p:sp>
    </p:spTree>
    <p:extLst>
      <p:ext uri="{BB962C8B-B14F-4D97-AF65-F5344CB8AC3E}">
        <p14:creationId xmlns:p14="http://schemas.microsoft.com/office/powerpoint/2010/main" val="2595045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id="{7B5D16BB-19E1-8646-1525-55FA81ADAFE5}"/>
              </a:ext>
            </a:extLst>
          </p:cNvPr>
          <p:cNvSpPr txBox="1"/>
          <p:nvPr/>
        </p:nvSpPr>
        <p:spPr>
          <a:xfrm>
            <a:off x="79922" y="949440"/>
            <a:ext cx="6119812" cy="1800493"/>
          </a:xfrm>
          <a:prstGeom prst="rect">
            <a:avLst/>
          </a:prstGeom>
          <a:noFill/>
        </p:spPr>
        <p:txBody>
          <a:bodyPr wrap="square">
            <a:spAutoFit/>
          </a:bodyPr>
          <a:lstStyle/>
          <a:p>
            <a:pPr defTabSz="448056">
              <a:spcAft>
                <a:spcPts val="600"/>
              </a:spcAft>
            </a:pPr>
            <a:r>
              <a:rPr lang="fr-FR" sz="2400" b="1" i="0" u="sng" dirty="0">
                <a:solidFill>
                  <a:schemeClr val="bg2"/>
                </a:solidFill>
                <a:effectLst/>
                <a:latin typeface="Nunito Sans" pitchFamily="2" charset="0"/>
              </a:rPr>
              <a:t>RESEAU TRADITIONNEL</a:t>
            </a:r>
          </a:p>
          <a:p>
            <a:pPr defTabSz="448056">
              <a:spcAft>
                <a:spcPts val="600"/>
              </a:spcAft>
            </a:pPr>
            <a:endParaRPr lang="fr-FR" sz="2400" b="1" u="sng" dirty="0">
              <a:solidFill>
                <a:schemeClr val="bg2"/>
              </a:solidFill>
              <a:latin typeface="Nunito Sans" pitchFamily="2" charset="0"/>
            </a:endParaRPr>
          </a:p>
          <a:p>
            <a:pPr defTabSz="448056">
              <a:spcAft>
                <a:spcPts val="600"/>
              </a:spcAft>
            </a:pPr>
            <a:r>
              <a:rPr lang="fr-FR" sz="2400" dirty="0">
                <a:solidFill>
                  <a:schemeClr val="bg2"/>
                </a:solidFill>
                <a:latin typeface="Nunito Sans" pitchFamily="2" charset="0"/>
              </a:rPr>
              <a:t>Datacenter classique avec</a:t>
            </a:r>
          </a:p>
          <a:p>
            <a:pPr defTabSz="448056">
              <a:spcAft>
                <a:spcPts val="600"/>
              </a:spcAft>
            </a:pPr>
            <a:r>
              <a:rPr lang="fr-FR" sz="2400" dirty="0">
                <a:solidFill>
                  <a:schemeClr val="bg2"/>
                </a:solidFill>
                <a:latin typeface="Nunito Sans" pitchFamily="2" charset="0"/>
              </a:rPr>
              <a:t>Couche VMWare</a:t>
            </a:r>
            <a:endParaRPr lang="fr-FR" sz="2400" dirty="0">
              <a:solidFill>
                <a:schemeClr val="bg2"/>
              </a:solidFill>
            </a:endParaRPr>
          </a:p>
        </p:txBody>
      </p:sp>
      <p:pic>
        <p:nvPicPr>
          <p:cNvPr id="11" name="Image 10">
            <a:extLst>
              <a:ext uri="{FF2B5EF4-FFF2-40B4-BE49-F238E27FC236}">
                <a16:creationId xmlns:a16="http://schemas.microsoft.com/office/drawing/2014/main" id="{29591417-A30D-A610-4D3F-0356E4C69D10}"/>
              </a:ext>
            </a:extLst>
          </p:cNvPr>
          <p:cNvPicPr>
            <a:picLocks noChangeAspect="1"/>
          </p:cNvPicPr>
          <p:nvPr/>
        </p:nvPicPr>
        <p:blipFill>
          <a:blip r:embed="rId3"/>
          <a:stretch>
            <a:fillRect/>
          </a:stretch>
        </p:blipFill>
        <p:spPr>
          <a:xfrm>
            <a:off x="4267248" y="318180"/>
            <a:ext cx="2548198" cy="5201116"/>
          </a:xfrm>
          <a:prstGeom prst="rect">
            <a:avLst/>
          </a:prstGeom>
        </p:spPr>
      </p:pic>
      <p:sp>
        <p:nvSpPr>
          <p:cNvPr id="3" name="Flèche : gauche 2">
            <a:extLst>
              <a:ext uri="{FF2B5EF4-FFF2-40B4-BE49-F238E27FC236}">
                <a16:creationId xmlns:a16="http://schemas.microsoft.com/office/drawing/2014/main" id="{3A3F857D-D11C-FFE0-A528-2F3C8F6949BF}"/>
              </a:ext>
            </a:extLst>
          </p:cNvPr>
          <p:cNvSpPr/>
          <p:nvPr/>
        </p:nvSpPr>
        <p:spPr>
          <a:xfrm>
            <a:off x="6828981" y="5019932"/>
            <a:ext cx="830510" cy="238656"/>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Flèche : gauche 5">
            <a:extLst>
              <a:ext uri="{FF2B5EF4-FFF2-40B4-BE49-F238E27FC236}">
                <a16:creationId xmlns:a16="http://schemas.microsoft.com/office/drawing/2014/main" id="{89C2DD1B-D24C-3D13-35E1-0CF7D38F82D8}"/>
              </a:ext>
            </a:extLst>
          </p:cNvPr>
          <p:cNvSpPr/>
          <p:nvPr/>
        </p:nvSpPr>
        <p:spPr>
          <a:xfrm>
            <a:off x="6816244" y="4125223"/>
            <a:ext cx="830510" cy="238656"/>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Flèche : gauche 6">
            <a:extLst>
              <a:ext uri="{FF2B5EF4-FFF2-40B4-BE49-F238E27FC236}">
                <a16:creationId xmlns:a16="http://schemas.microsoft.com/office/drawing/2014/main" id="{302F7B7A-D2FB-260B-585B-779F5A723672}"/>
              </a:ext>
            </a:extLst>
          </p:cNvPr>
          <p:cNvSpPr/>
          <p:nvPr/>
        </p:nvSpPr>
        <p:spPr>
          <a:xfrm>
            <a:off x="6816244" y="3402746"/>
            <a:ext cx="830510" cy="238656"/>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Flèche : gauche 7">
            <a:extLst>
              <a:ext uri="{FF2B5EF4-FFF2-40B4-BE49-F238E27FC236}">
                <a16:creationId xmlns:a16="http://schemas.microsoft.com/office/drawing/2014/main" id="{D6B60130-6087-8822-BF5A-44A90D30C0BF}"/>
              </a:ext>
            </a:extLst>
          </p:cNvPr>
          <p:cNvSpPr/>
          <p:nvPr/>
        </p:nvSpPr>
        <p:spPr>
          <a:xfrm>
            <a:off x="6816244" y="2562956"/>
            <a:ext cx="830510" cy="238656"/>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Flèche : gauche 8">
            <a:extLst>
              <a:ext uri="{FF2B5EF4-FFF2-40B4-BE49-F238E27FC236}">
                <a16:creationId xmlns:a16="http://schemas.microsoft.com/office/drawing/2014/main" id="{841A31C9-65FB-3DF5-B883-28AE523A5800}"/>
              </a:ext>
            </a:extLst>
          </p:cNvPr>
          <p:cNvSpPr/>
          <p:nvPr/>
        </p:nvSpPr>
        <p:spPr>
          <a:xfrm>
            <a:off x="6816244" y="1926349"/>
            <a:ext cx="830510" cy="238656"/>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Flèche : gauche 9">
            <a:extLst>
              <a:ext uri="{FF2B5EF4-FFF2-40B4-BE49-F238E27FC236}">
                <a16:creationId xmlns:a16="http://schemas.microsoft.com/office/drawing/2014/main" id="{B1EAC7C0-083E-8F0B-B4F8-9F9BCAA56BDD}"/>
              </a:ext>
            </a:extLst>
          </p:cNvPr>
          <p:cNvSpPr/>
          <p:nvPr/>
        </p:nvSpPr>
        <p:spPr>
          <a:xfrm rot="1528889">
            <a:off x="5647307" y="1062000"/>
            <a:ext cx="830510" cy="238656"/>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 name="Flèche : gauche 11">
            <a:extLst>
              <a:ext uri="{FF2B5EF4-FFF2-40B4-BE49-F238E27FC236}">
                <a16:creationId xmlns:a16="http://schemas.microsoft.com/office/drawing/2014/main" id="{7FFC5C19-16A0-3D3C-CF8E-0CD085B831CD}"/>
              </a:ext>
            </a:extLst>
          </p:cNvPr>
          <p:cNvSpPr/>
          <p:nvPr/>
        </p:nvSpPr>
        <p:spPr>
          <a:xfrm>
            <a:off x="6815446" y="605191"/>
            <a:ext cx="830510" cy="238656"/>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ZoneTexte 13">
            <a:extLst>
              <a:ext uri="{FF2B5EF4-FFF2-40B4-BE49-F238E27FC236}">
                <a16:creationId xmlns:a16="http://schemas.microsoft.com/office/drawing/2014/main" id="{D454DFE3-E1C2-8220-F0DD-D0780DEC5A81}"/>
              </a:ext>
            </a:extLst>
          </p:cNvPr>
          <p:cNvSpPr txBox="1"/>
          <p:nvPr/>
        </p:nvSpPr>
        <p:spPr>
          <a:xfrm>
            <a:off x="8503537" y="254215"/>
            <a:ext cx="3381233" cy="1631216"/>
          </a:xfrm>
          <a:prstGeom prst="rect">
            <a:avLst/>
          </a:prstGeom>
          <a:noFill/>
        </p:spPr>
        <p:txBody>
          <a:bodyPr wrap="square">
            <a:spAutoFit/>
          </a:bodyPr>
          <a:lstStyle/>
          <a:p>
            <a:pPr marL="457200" indent="-457200" defTabSz="448056">
              <a:spcAft>
                <a:spcPts val="600"/>
              </a:spcAft>
              <a:buFont typeface="+mj-lt"/>
              <a:buAutoNum type="arabicPeriod"/>
            </a:pPr>
            <a:r>
              <a:rPr lang="fr-FR" sz="1600" i="0" dirty="0">
                <a:solidFill>
                  <a:schemeClr val="bg2"/>
                </a:solidFill>
                <a:effectLst/>
                <a:latin typeface="Nunito Sans" pitchFamily="2" charset="0"/>
              </a:rPr>
              <a:t>Server ESXi </a:t>
            </a:r>
          </a:p>
          <a:p>
            <a:pPr marL="457200" indent="-457200" defTabSz="448056">
              <a:spcAft>
                <a:spcPts val="600"/>
              </a:spcAft>
              <a:buFont typeface="+mj-lt"/>
              <a:buAutoNum type="arabicPeriod"/>
            </a:pPr>
            <a:r>
              <a:rPr lang="fr-FR" sz="1600" dirty="0">
                <a:solidFill>
                  <a:schemeClr val="bg2"/>
                </a:solidFill>
              </a:rPr>
              <a:t>Switches / Commutateurs</a:t>
            </a:r>
          </a:p>
          <a:p>
            <a:pPr marL="457200" indent="-457200" defTabSz="448056">
              <a:spcAft>
                <a:spcPts val="600"/>
              </a:spcAft>
              <a:buFont typeface="+mj-lt"/>
              <a:buAutoNum type="arabicPeriod"/>
            </a:pPr>
            <a:r>
              <a:rPr lang="fr-FR" sz="1600" dirty="0">
                <a:solidFill>
                  <a:schemeClr val="bg2"/>
                </a:solidFill>
              </a:rPr>
              <a:t>ASA Firewall</a:t>
            </a:r>
          </a:p>
          <a:p>
            <a:pPr marL="457200" indent="-457200" defTabSz="448056">
              <a:spcAft>
                <a:spcPts val="600"/>
              </a:spcAft>
              <a:buFont typeface="+mj-lt"/>
              <a:buAutoNum type="arabicPeriod"/>
            </a:pPr>
            <a:r>
              <a:rPr lang="fr-FR" sz="1600" dirty="0">
                <a:solidFill>
                  <a:schemeClr val="bg2"/>
                </a:solidFill>
              </a:rPr>
              <a:t>Routeur &gt; Extérieur</a:t>
            </a:r>
          </a:p>
          <a:p>
            <a:pPr marL="457200" indent="-457200" defTabSz="448056">
              <a:spcAft>
                <a:spcPts val="600"/>
              </a:spcAft>
              <a:buFont typeface="+mj-lt"/>
              <a:buAutoNum type="arabicPeriod"/>
            </a:pPr>
            <a:r>
              <a:rPr lang="fr-FR" sz="1600" dirty="0">
                <a:solidFill>
                  <a:schemeClr val="bg2"/>
                </a:solidFill>
              </a:rPr>
              <a:t>Routeur #2 &gt; PCA</a:t>
            </a:r>
          </a:p>
        </p:txBody>
      </p:sp>
      <p:sp>
        <p:nvSpPr>
          <p:cNvPr id="2" name="ZoneTexte 1">
            <a:extLst>
              <a:ext uri="{FF2B5EF4-FFF2-40B4-BE49-F238E27FC236}">
                <a16:creationId xmlns:a16="http://schemas.microsoft.com/office/drawing/2014/main" id="{45444A7B-CD1A-B06A-3633-6F9BB29687E6}"/>
              </a:ext>
            </a:extLst>
          </p:cNvPr>
          <p:cNvSpPr txBox="1"/>
          <p:nvPr/>
        </p:nvSpPr>
        <p:spPr>
          <a:xfrm>
            <a:off x="145623" y="5758212"/>
            <a:ext cx="11900967" cy="600164"/>
          </a:xfrm>
          <a:prstGeom prst="rect">
            <a:avLst/>
          </a:prstGeom>
          <a:noFill/>
        </p:spPr>
        <p:txBody>
          <a:bodyPr wrap="square">
            <a:spAutoFit/>
          </a:bodyPr>
          <a:lstStyle/>
          <a:p>
            <a:pPr defTabSz="448056">
              <a:spcAft>
                <a:spcPts val="600"/>
              </a:spcAft>
            </a:pPr>
            <a:r>
              <a:rPr lang="fr-FR" sz="1400" dirty="0">
                <a:latin typeface="Nunito Sans" pitchFamily="2" charset="0"/>
              </a:rPr>
              <a:t>Volonté d’ajouter une nouvelle application en ajoutant 4 nouvelles VM sur l’infra VMWare.</a:t>
            </a:r>
          </a:p>
          <a:p>
            <a:pPr defTabSz="448056">
              <a:spcAft>
                <a:spcPts val="600"/>
              </a:spcAft>
            </a:pPr>
            <a:r>
              <a:rPr lang="fr-FR" sz="1400" dirty="0">
                <a:latin typeface="Nunito Sans" pitchFamily="2" charset="0"/>
              </a:rPr>
              <a:t>Pour des questions de sécurité &gt; 1 machine = 1 VLAN spécifique</a:t>
            </a:r>
            <a:endParaRPr lang="fr-FR" sz="1400" dirty="0"/>
          </a:p>
        </p:txBody>
      </p:sp>
    </p:spTree>
    <p:extLst>
      <p:ext uri="{BB962C8B-B14F-4D97-AF65-F5344CB8AC3E}">
        <p14:creationId xmlns:p14="http://schemas.microsoft.com/office/powerpoint/2010/main" val="28859218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id="{7B5D16BB-19E1-8646-1525-55FA81ADAFE5}"/>
              </a:ext>
            </a:extLst>
          </p:cNvPr>
          <p:cNvSpPr txBox="1"/>
          <p:nvPr/>
        </p:nvSpPr>
        <p:spPr>
          <a:xfrm>
            <a:off x="79922" y="949440"/>
            <a:ext cx="6119812" cy="1800493"/>
          </a:xfrm>
          <a:prstGeom prst="rect">
            <a:avLst/>
          </a:prstGeom>
          <a:noFill/>
        </p:spPr>
        <p:txBody>
          <a:bodyPr wrap="square">
            <a:spAutoFit/>
          </a:bodyPr>
          <a:lstStyle/>
          <a:p>
            <a:pPr defTabSz="448056">
              <a:spcAft>
                <a:spcPts val="600"/>
              </a:spcAft>
            </a:pPr>
            <a:r>
              <a:rPr lang="fr-FR" sz="2400" b="1" i="0" u="sng" dirty="0">
                <a:solidFill>
                  <a:schemeClr val="bg2"/>
                </a:solidFill>
                <a:effectLst/>
                <a:latin typeface="Nunito Sans" pitchFamily="2" charset="0"/>
              </a:rPr>
              <a:t>RESEAU TRADITIONNEL</a:t>
            </a:r>
          </a:p>
          <a:p>
            <a:pPr defTabSz="448056">
              <a:spcAft>
                <a:spcPts val="600"/>
              </a:spcAft>
            </a:pPr>
            <a:endParaRPr lang="fr-FR" sz="2400" b="1" u="sng" dirty="0">
              <a:solidFill>
                <a:schemeClr val="bg2"/>
              </a:solidFill>
              <a:latin typeface="Nunito Sans" pitchFamily="2" charset="0"/>
            </a:endParaRPr>
          </a:p>
          <a:p>
            <a:pPr defTabSz="448056">
              <a:spcAft>
                <a:spcPts val="600"/>
              </a:spcAft>
            </a:pPr>
            <a:r>
              <a:rPr lang="fr-FR" sz="2400" dirty="0">
                <a:solidFill>
                  <a:schemeClr val="bg2"/>
                </a:solidFill>
                <a:latin typeface="Nunito Sans" pitchFamily="2" charset="0"/>
              </a:rPr>
              <a:t>Datacenter classique avec</a:t>
            </a:r>
          </a:p>
          <a:p>
            <a:pPr defTabSz="448056">
              <a:spcAft>
                <a:spcPts val="600"/>
              </a:spcAft>
            </a:pPr>
            <a:r>
              <a:rPr lang="fr-FR" sz="2400" dirty="0">
                <a:solidFill>
                  <a:schemeClr val="bg2"/>
                </a:solidFill>
                <a:latin typeface="Nunito Sans" pitchFamily="2" charset="0"/>
              </a:rPr>
              <a:t>Couche VMWare</a:t>
            </a:r>
            <a:endParaRPr lang="fr-FR" sz="2400" dirty="0">
              <a:solidFill>
                <a:schemeClr val="bg2"/>
              </a:solidFill>
            </a:endParaRPr>
          </a:p>
        </p:txBody>
      </p:sp>
      <p:pic>
        <p:nvPicPr>
          <p:cNvPr id="11" name="Image 10">
            <a:extLst>
              <a:ext uri="{FF2B5EF4-FFF2-40B4-BE49-F238E27FC236}">
                <a16:creationId xmlns:a16="http://schemas.microsoft.com/office/drawing/2014/main" id="{29591417-A30D-A610-4D3F-0356E4C69D10}"/>
              </a:ext>
            </a:extLst>
          </p:cNvPr>
          <p:cNvPicPr>
            <a:picLocks noChangeAspect="1"/>
          </p:cNvPicPr>
          <p:nvPr/>
        </p:nvPicPr>
        <p:blipFill>
          <a:blip r:embed="rId3"/>
          <a:stretch>
            <a:fillRect/>
          </a:stretch>
        </p:blipFill>
        <p:spPr>
          <a:xfrm>
            <a:off x="4267248" y="318180"/>
            <a:ext cx="2548198" cy="5201116"/>
          </a:xfrm>
          <a:prstGeom prst="rect">
            <a:avLst/>
          </a:prstGeom>
        </p:spPr>
      </p:pic>
      <p:sp>
        <p:nvSpPr>
          <p:cNvPr id="3" name="Flèche : gauche 2">
            <a:extLst>
              <a:ext uri="{FF2B5EF4-FFF2-40B4-BE49-F238E27FC236}">
                <a16:creationId xmlns:a16="http://schemas.microsoft.com/office/drawing/2014/main" id="{3A3F857D-D11C-FFE0-A528-2F3C8F6949BF}"/>
              </a:ext>
            </a:extLst>
          </p:cNvPr>
          <p:cNvSpPr/>
          <p:nvPr/>
        </p:nvSpPr>
        <p:spPr>
          <a:xfrm>
            <a:off x="6828981" y="5019932"/>
            <a:ext cx="830510" cy="238656"/>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Flèche : gauche 5">
            <a:extLst>
              <a:ext uri="{FF2B5EF4-FFF2-40B4-BE49-F238E27FC236}">
                <a16:creationId xmlns:a16="http://schemas.microsoft.com/office/drawing/2014/main" id="{89C2DD1B-D24C-3D13-35E1-0CF7D38F82D8}"/>
              </a:ext>
            </a:extLst>
          </p:cNvPr>
          <p:cNvSpPr/>
          <p:nvPr/>
        </p:nvSpPr>
        <p:spPr>
          <a:xfrm>
            <a:off x="6816244" y="4125223"/>
            <a:ext cx="830510" cy="238656"/>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Flèche : gauche 6">
            <a:extLst>
              <a:ext uri="{FF2B5EF4-FFF2-40B4-BE49-F238E27FC236}">
                <a16:creationId xmlns:a16="http://schemas.microsoft.com/office/drawing/2014/main" id="{302F7B7A-D2FB-260B-585B-779F5A723672}"/>
              </a:ext>
            </a:extLst>
          </p:cNvPr>
          <p:cNvSpPr/>
          <p:nvPr/>
        </p:nvSpPr>
        <p:spPr>
          <a:xfrm>
            <a:off x="6816244" y="3402746"/>
            <a:ext cx="830510" cy="238656"/>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Flèche : gauche 7">
            <a:extLst>
              <a:ext uri="{FF2B5EF4-FFF2-40B4-BE49-F238E27FC236}">
                <a16:creationId xmlns:a16="http://schemas.microsoft.com/office/drawing/2014/main" id="{D6B60130-6087-8822-BF5A-44A90D30C0BF}"/>
              </a:ext>
            </a:extLst>
          </p:cNvPr>
          <p:cNvSpPr/>
          <p:nvPr/>
        </p:nvSpPr>
        <p:spPr>
          <a:xfrm>
            <a:off x="6816244" y="2562956"/>
            <a:ext cx="830510" cy="238656"/>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Flèche : gauche 8">
            <a:extLst>
              <a:ext uri="{FF2B5EF4-FFF2-40B4-BE49-F238E27FC236}">
                <a16:creationId xmlns:a16="http://schemas.microsoft.com/office/drawing/2014/main" id="{841A31C9-65FB-3DF5-B883-28AE523A5800}"/>
              </a:ext>
            </a:extLst>
          </p:cNvPr>
          <p:cNvSpPr/>
          <p:nvPr/>
        </p:nvSpPr>
        <p:spPr>
          <a:xfrm>
            <a:off x="6816244" y="1926349"/>
            <a:ext cx="830510" cy="238656"/>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Flèche : gauche 9">
            <a:extLst>
              <a:ext uri="{FF2B5EF4-FFF2-40B4-BE49-F238E27FC236}">
                <a16:creationId xmlns:a16="http://schemas.microsoft.com/office/drawing/2014/main" id="{B1EAC7C0-083E-8F0B-B4F8-9F9BCAA56BDD}"/>
              </a:ext>
            </a:extLst>
          </p:cNvPr>
          <p:cNvSpPr/>
          <p:nvPr/>
        </p:nvSpPr>
        <p:spPr>
          <a:xfrm rot="1528889">
            <a:off x="5647307" y="1062000"/>
            <a:ext cx="830510" cy="238656"/>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 name="Flèche : gauche 11">
            <a:extLst>
              <a:ext uri="{FF2B5EF4-FFF2-40B4-BE49-F238E27FC236}">
                <a16:creationId xmlns:a16="http://schemas.microsoft.com/office/drawing/2014/main" id="{7FFC5C19-16A0-3D3C-CF8E-0CD085B831CD}"/>
              </a:ext>
            </a:extLst>
          </p:cNvPr>
          <p:cNvSpPr/>
          <p:nvPr/>
        </p:nvSpPr>
        <p:spPr>
          <a:xfrm>
            <a:off x="6815446" y="605191"/>
            <a:ext cx="830510" cy="238656"/>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ZoneTexte 13">
            <a:extLst>
              <a:ext uri="{FF2B5EF4-FFF2-40B4-BE49-F238E27FC236}">
                <a16:creationId xmlns:a16="http://schemas.microsoft.com/office/drawing/2014/main" id="{D454DFE3-E1C2-8220-F0DD-D0780DEC5A81}"/>
              </a:ext>
            </a:extLst>
          </p:cNvPr>
          <p:cNvSpPr txBox="1"/>
          <p:nvPr/>
        </p:nvSpPr>
        <p:spPr>
          <a:xfrm>
            <a:off x="8503537" y="254215"/>
            <a:ext cx="3381233" cy="1631216"/>
          </a:xfrm>
          <a:prstGeom prst="rect">
            <a:avLst/>
          </a:prstGeom>
          <a:noFill/>
        </p:spPr>
        <p:txBody>
          <a:bodyPr wrap="square">
            <a:spAutoFit/>
          </a:bodyPr>
          <a:lstStyle/>
          <a:p>
            <a:pPr marL="457200" indent="-457200" defTabSz="448056">
              <a:spcAft>
                <a:spcPts val="600"/>
              </a:spcAft>
              <a:buFont typeface="+mj-lt"/>
              <a:buAutoNum type="arabicPeriod"/>
            </a:pPr>
            <a:r>
              <a:rPr lang="fr-FR" sz="1600" i="0" dirty="0">
                <a:solidFill>
                  <a:schemeClr val="bg2"/>
                </a:solidFill>
                <a:effectLst/>
                <a:latin typeface="Nunito Sans" pitchFamily="2" charset="0"/>
              </a:rPr>
              <a:t>Server ESXi </a:t>
            </a:r>
          </a:p>
          <a:p>
            <a:pPr marL="457200" indent="-457200" defTabSz="448056">
              <a:spcAft>
                <a:spcPts val="600"/>
              </a:spcAft>
              <a:buFont typeface="+mj-lt"/>
              <a:buAutoNum type="arabicPeriod"/>
            </a:pPr>
            <a:r>
              <a:rPr lang="fr-FR" sz="1600" dirty="0">
                <a:solidFill>
                  <a:schemeClr val="bg2"/>
                </a:solidFill>
              </a:rPr>
              <a:t>Switches / Commutateurs</a:t>
            </a:r>
          </a:p>
          <a:p>
            <a:pPr marL="457200" indent="-457200" defTabSz="448056">
              <a:spcAft>
                <a:spcPts val="600"/>
              </a:spcAft>
              <a:buFont typeface="+mj-lt"/>
              <a:buAutoNum type="arabicPeriod"/>
            </a:pPr>
            <a:r>
              <a:rPr lang="fr-FR" sz="1600" dirty="0">
                <a:solidFill>
                  <a:schemeClr val="bg2"/>
                </a:solidFill>
              </a:rPr>
              <a:t>ASA Firewall</a:t>
            </a:r>
          </a:p>
          <a:p>
            <a:pPr marL="457200" indent="-457200" defTabSz="448056">
              <a:spcAft>
                <a:spcPts val="600"/>
              </a:spcAft>
              <a:buFont typeface="+mj-lt"/>
              <a:buAutoNum type="arabicPeriod"/>
            </a:pPr>
            <a:r>
              <a:rPr lang="fr-FR" sz="1600" dirty="0">
                <a:solidFill>
                  <a:schemeClr val="bg2"/>
                </a:solidFill>
              </a:rPr>
              <a:t>Routeur &gt; Extérieur</a:t>
            </a:r>
          </a:p>
          <a:p>
            <a:pPr marL="457200" indent="-457200" defTabSz="448056">
              <a:spcAft>
                <a:spcPts val="600"/>
              </a:spcAft>
              <a:buFont typeface="+mj-lt"/>
              <a:buAutoNum type="arabicPeriod"/>
            </a:pPr>
            <a:r>
              <a:rPr lang="fr-FR" sz="1600" dirty="0">
                <a:solidFill>
                  <a:schemeClr val="bg2"/>
                </a:solidFill>
              </a:rPr>
              <a:t>Routeur #2 &gt; PCA</a:t>
            </a:r>
          </a:p>
        </p:txBody>
      </p:sp>
      <p:sp>
        <p:nvSpPr>
          <p:cNvPr id="2" name="ZoneTexte 1">
            <a:extLst>
              <a:ext uri="{FF2B5EF4-FFF2-40B4-BE49-F238E27FC236}">
                <a16:creationId xmlns:a16="http://schemas.microsoft.com/office/drawing/2014/main" id="{45444A7B-CD1A-B06A-3633-6F9BB29687E6}"/>
              </a:ext>
            </a:extLst>
          </p:cNvPr>
          <p:cNvSpPr txBox="1"/>
          <p:nvPr/>
        </p:nvSpPr>
        <p:spPr>
          <a:xfrm>
            <a:off x="145623" y="5758212"/>
            <a:ext cx="11900967" cy="600164"/>
          </a:xfrm>
          <a:prstGeom prst="rect">
            <a:avLst/>
          </a:prstGeom>
          <a:noFill/>
        </p:spPr>
        <p:txBody>
          <a:bodyPr wrap="square">
            <a:spAutoFit/>
          </a:bodyPr>
          <a:lstStyle/>
          <a:p>
            <a:pPr defTabSz="448056">
              <a:spcAft>
                <a:spcPts val="600"/>
              </a:spcAft>
            </a:pPr>
            <a:r>
              <a:rPr lang="fr-FR" sz="1400" dirty="0">
                <a:latin typeface="Nunito Sans" pitchFamily="2" charset="0"/>
              </a:rPr>
              <a:t>Volonté d’ajouter une nouvelle application en ajoutant 4 nouvelles VM sur l’infra VMWare.</a:t>
            </a:r>
          </a:p>
          <a:p>
            <a:pPr defTabSz="448056">
              <a:spcAft>
                <a:spcPts val="600"/>
              </a:spcAft>
            </a:pPr>
            <a:r>
              <a:rPr lang="fr-FR" sz="1400" dirty="0">
                <a:latin typeface="Nunito Sans" pitchFamily="2" charset="0"/>
              </a:rPr>
              <a:t>Pour des questions de sécurité &gt; 1 machine = 1 VLAN spécifique</a:t>
            </a:r>
            <a:endParaRPr lang="fr-FR" sz="1400" dirty="0"/>
          </a:p>
        </p:txBody>
      </p:sp>
      <p:pic>
        <p:nvPicPr>
          <p:cNvPr id="4" name="Image 3">
            <a:extLst>
              <a:ext uri="{FF2B5EF4-FFF2-40B4-BE49-F238E27FC236}">
                <a16:creationId xmlns:a16="http://schemas.microsoft.com/office/drawing/2014/main" id="{DE2F5DE9-5853-9E1A-0496-EFE09BF1AF54}"/>
              </a:ext>
            </a:extLst>
          </p:cNvPr>
          <p:cNvPicPr>
            <a:picLocks noChangeAspect="1"/>
          </p:cNvPicPr>
          <p:nvPr/>
        </p:nvPicPr>
        <p:blipFill>
          <a:blip r:embed="rId4"/>
          <a:stretch>
            <a:fillRect/>
          </a:stretch>
        </p:blipFill>
        <p:spPr>
          <a:xfrm>
            <a:off x="8469681" y="1980154"/>
            <a:ext cx="3262738" cy="381161"/>
          </a:xfrm>
          <a:prstGeom prst="rect">
            <a:avLst/>
          </a:prstGeom>
        </p:spPr>
      </p:pic>
    </p:spTree>
    <p:extLst>
      <p:ext uri="{BB962C8B-B14F-4D97-AF65-F5344CB8AC3E}">
        <p14:creationId xmlns:p14="http://schemas.microsoft.com/office/powerpoint/2010/main" val="14681557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id="{7B5D16BB-19E1-8646-1525-55FA81ADAFE5}"/>
              </a:ext>
            </a:extLst>
          </p:cNvPr>
          <p:cNvSpPr txBox="1"/>
          <p:nvPr/>
        </p:nvSpPr>
        <p:spPr>
          <a:xfrm>
            <a:off x="79922" y="949440"/>
            <a:ext cx="6119812" cy="1800493"/>
          </a:xfrm>
          <a:prstGeom prst="rect">
            <a:avLst/>
          </a:prstGeom>
          <a:noFill/>
        </p:spPr>
        <p:txBody>
          <a:bodyPr wrap="square">
            <a:spAutoFit/>
          </a:bodyPr>
          <a:lstStyle/>
          <a:p>
            <a:pPr defTabSz="448056">
              <a:spcAft>
                <a:spcPts val="600"/>
              </a:spcAft>
            </a:pPr>
            <a:r>
              <a:rPr lang="fr-FR" sz="2400" b="1" i="0" u="sng" dirty="0">
                <a:solidFill>
                  <a:schemeClr val="bg2"/>
                </a:solidFill>
                <a:effectLst/>
                <a:latin typeface="Nunito Sans" pitchFamily="2" charset="0"/>
              </a:rPr>
              <a:t>RESEAU TRADITIONNEL</a:t>
            </a:r>
          </a:p>
          <a:p>
            <a:pPr defTabSz="448056">
              <a:spcAft>
                <a:spcPts val="600"/>
              </a:spcAft>
            </a:pPr>
            <a:endParaRPr lang="fr-FR" sz="2400" b="1" u="sng" dirty="0">
              <a:solidFill>
                <a:schemeClr val="bg2"/>
              </a:solidFill>
              <a:latin typeface="Nunito Sans" pitchFamily="2" charset="0"/>
            </a:endParaRPr>
          </a:p>
          <a:p>
            <a:pPr defTabSz="448056">
              <a:spcAft>
                <a:spcPts val="600"/>
              </a:spcAft>
            </a:pPr>
            <a:r>
              <a:rPr lang="fr-FR" sz="2400" dirty="0">
                <a:solidFill>
                  <a:schemeClr val="bg2"/>
                </a:solidFill>
                <a:latin typeface="Nunito Sans" pitchFamily="2" charset="0"/>
              </a:rPr>
              <a:t>Datacenter classique avec</a:t>
            </a:r>
          </a:p>
          <a:p>
            <a:pPr defTabSz="448056">
              <a:spcAft>
                <a:spcPts val="600"/>
              </a:spcAft>
            </a:pPr>
            <a:r>
              <a:rPr lang="fr-FR" sz="2400" dirty="0">
                <a:solidFill>
                  <a:schemeClr val="bg2"/>
                </a:solidFill>
                <a:latin typeface="Nunito Sans" pitchFamily="2" charset="0"/>
              </a:rPr>
              <a:t>Couche VMWare</a:t>
            </a:r>
            <a:endParaRPr lang="fr-FR" sz="2400" dirty="0">
              <a:solidFill>
                <a:schemeClr val="bg2"/>
              </a:solidFill>
            </a:endParaRPr>
          </a:p>
        </p:txBody>
      </p:sp>
      <p:pic>
        <p:nvPicPr>
          <p:cNvPr id="11" name="Image 10">
            <a:extLst>
              <a:ext uri="{FF2B5EF4-FFF2-40B4-BE49-F238E27FC236}">
                <a16:creationId xmlns:a16="http://schemas.microsoft.com/office/drawing/2014/main" id="{29591417-A30D-A610-4D3F-0356E4C69D10}"/>
              </a:ext>
            </a:extLst>
          </p:cNvPr>
          <p:cNvPicPr>
            <a:picLocks noChangeAspect="1"/>
          </p:cNvPicPr>
          <p:nvPr/>
        </p:nvPicPr>
        <p:blipFill>
          <a:blip r:embed="rId3"/>
          <a:stretch>
            <a:fillRect/>
          </a:stretch>
        </p:blipFill>
        <p:spPr>
          <a:xfrm>
            <a:off x="4267248" y="318180"/>
            <a:ext cx="2548198" cy="5201116"/>
          </a:xfrm>
          <a:prstGeom prst="rect">
            <a:avLst/>
          </a:prstGeom>
        </p:spPr>
      </p:pic>
      <p:sp>
        <p:nvSpPr>
          <p:cNvPr id="3" name="Flèche : gauche 2">
            <a:extLst>
              <a:ext uri="{FF2B5EF4-FFF2-40B4-BE49-F238E27FC236}">
                <a16:creationId xmlns:a16="http://schemas.microsoft.com/office/drawing/2014/main" id="{3A3F857D-D11C-FFE0-A528-2F3C8F6949BF}"/>
              </a:ext>
            </a:extLst>
          </p:cNvPr>
          <p:cNvSpPr/>
          <p:nvPr/>
        </p:nvSpPr>
        <p:spPr>
          <a:xfrm>
            <a:off x="6828981" y="5019932"/>
            <a:ext cx="830510" cy="238656"/>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Flèche : gauche 5">
            <a:extLst>
              <a:ext uri="{FF2B5EF4-FFF2-40B4-BE49-F238E27FC236}">
                <a16:creationId xmlns:a16="http://schemas.microsoft.com/office/drawing/2014/main" id="{89C2DD1B-D24C-3D13-35E1-0CF7D38F82D8}"/>
              </a:ext>
            </a:extLst>
          </p:cNvPr>
          <p:cNvSpPr/>
          <p:nvPr/>
        </p:nvSpPr>
        <p:spPr>
          <a:xfrm>
            <a:off x="6816244" y="4125223"/>
            <a:ext cx="830510" cy="238656"/>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Flèche : gauche 6">
            <a:extLst>
              <a:ext uri="{FF2B5EF4-FFF2-40B4-BE49-F238E27FC236}">
                <a16:creationId xmlns:a16="http://schemas.microsoft.com/office/drawing/2014/main" id="{302F7B7A-D2FB-260B-585B-779F5A723672}"/>
              </a:ext>
            </a:extLst>
          </p:cNvPr>
          <p:cNvSpPr/>
          <p:nvPr/>
        </p:nvSpPr>
        <p:spPr>
          <a:xfrm>
            <a:off x="6816244" y="3402746"/>
            <a:ext cx="830510" cy="238656"/>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Flèche : gauche 7">
            <a:extLst>
              <a:ext uri="{FF2B5EF4-FFF2-40B4-BE49-F238E27FC236}">
                <a16:creationId xmlns:a16="http://schemas.microsoft.com/office/drawing/2014/main" id="{D6B60130-6087-8822-BF5A-44A90D30C0BF}"/>
              </a:ext>
            </a:extLst>
          </p:cNvPr>
          <p:cNvSpPr/>
          <p:nvPr/>
        </p:nvSpPr>
        <p:spPr>
          <a:xfrm>
            <a:off x="6816244" y="2562956"/>
            <a:ext cx="830510" cy="238656"/>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Flèche : gauche 8">
            <a:extLst>
              <a:ext uri="{FF2B5EF4-FFF2-40B4-BE49-F238E27FC236}">
                <a16:creationId xmlns:a16="http://schemas.microsoft.com/office/drawing/2014/main" id="{841A31C9-65FB-3DF5-B883-28AE523A5800}"/>
              </a:ext>
            </a:extLst>
          </p:cNvPr>
          <p:cNvSpPr/>
          <p:nvPr/>
        </p:nvSpPr>
        <p:spPr>
          <a:xfrm>
            <a:off x="6816244" y="1926349"/>
            <a:ext cx="830510" cy="238656"/>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Flèche : gauche 9">
            <a:extLst>
              <a:ext uri="{FF2B5EF4-FFF2-40B4-BE49-F238E27FC236}">
                <a16:creationId xmlns:a16="http://schemas.microsoft.com/office/drawing/2014/main" id="{B1EAC7C0-083E-8F0B-B4F8-9F9BCAA56BDD}"/>
              </a:ext>
            </a:extLst>
          </p:cNvPr>
          <p:cNvSpPr/>
          <p:nvPr/>
        </p:nvSpPr>
        <p:spPr>
          <a:xfrm rot="1528889">
            <a:off x="5647307" y="1062000"/>
            <a:ext cx="830510" cy="238656"/>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 name="Flèche : gauche 11">
            <a:extLst>
              <a:ext uri="{FF2B5EF4-FFF2-40B4-BE49-F238E27FC236}">
                <a16:creationId xmlns:a16="http://schemas.microsoft.com/office/drawing/2014/main" id="{7FFC5C19-16A0-3D3C-CF8E-0CD085B831CD}"/>
              </a:ext>
            </a:extLst>
          </p:cNvPr>
          <p:cNvSpPr/>
          <p:nvPr/>
        </p:nvSpPr>
        <p:spPr>
          <a:xfrm>
            <a:off x="6815446" y="605191"/>
            <a:ext cx="830510" cy="238656"/>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ZoneTexte 13">
            <a:extLst>
              <a:ext uri="{FF2B5EF4-FFF2-40B4-BE49-F238E27FC236}">
                <a16:creationId xmlns:a16="http://schemas.microsoft.com/office/drawing/2014/main" id="{D454DFE3-E1C2-8220-F0DD-D0780DEC5A81}"/>
              </a:ext>
            </a:extLst>
          </p:cNvPr>
          <p:cNvSpPr txBox="1"/>
          <p:nvPr/>
        </p:nvSpPr>
        <p:spPr>
          <a:xfrm>
            <a:off x="8503537" y="254215"/>
            <a:ext cx="3381233" cy="1631216"/>
          </a:xfrm>
          <a:prstGeom prst="rect">
            <a:avLst/>
          </a:prstGeom>
          <a:noFill/>
        </p:spPr>
        <p:txBody>
          <a:bodyPr wrap="square">
            <a:spAutoFit/>
          </a:bodyPr>
          <a:lstStyle/>
          <a:p>
            <a:pPr marL="457200" indent="-457200" defTabSz="448056">
              <a:spcAft>
                <a:spcPts val="600"/>
              </a:spcAft>
              <a:buFont typeface="+mj-lt"/>
              <a:buAutoNum type="arabicPeriod"/>
            </a:pPr>
            <a:r>
              <a:rPr lang="fr-FR" sz="1600" i="0" dirty="0">
                <a:solidFill>
                  <a:schemeClr val="bg2"/>
                </a:solidFill>
                <a:effectLst/>
                <a:latin typeface="Nunito Sans" pitchFamily="2" charset="0"/>
              </a:rPr>
              <a:t>Server ESXi </a:t>
            </a:r>
          </a:p>
          <a:p>
            <a:pPr marL="457200" indent="-457200" defTabSz="448056">
              <a:spcAft>
                <a:spcPts val="600"/>
              </a:spcAft>
              <a:buFont typeface="+mj-lt"/>
              <a:buAutoNum type="arabicPeriod"/>
            </a:pPr>
            <a:r>
              <a:rPr lang="fr-FR" sz="1600" dirty="0">
                <a:solidFill>
                  <a:schemeClr val="bg2"/>
                </a:solidFill>
              </a:rPr>
              <a:t>Switches / Commutateurs</a:t>
            </a:r>
          </a:p>
          <a:p>
            <a:pPr marL="457200" indent="-457200" defTabSz="448056">
              <a:spcAft>
                <a:spcPts val="600"/>
              </a:spcAft>
              <a:buFont typeface="+mj-lt"/>
              <a:buAutoNum type="arabicPeriod"/>
            </a:pPr>
            <a:r>
              <a:rPr lang="fr-FR" sz="1600" dirty="0">
                <a:solidFill>
                  <a:schemeClr val="bg2"/>
                </a:solidFill>
              </a:rPr>
              <a:t>ASA Firewall</a:t>
            </a:r>
          </a:p>
          <a:p>
            <a:pPr marL="457200" indent="-457200" defTabSz="448056">
              <a:spcAft>
                <a:spcPts val="600"/>
              </a:spcAft>
              <a:buFont typeface="+mj-lt"/>
              <a:buAutoNum type="arabicPeriod"/>
            </a:pPr>
            <a:r>
              <a:rPr lang="fr-FR" sz="1600" dirty="0">
                <a:solidFill>
                  <a:schemeClr val="bg2"/>
                </a:solidFill>
              </a:rPr>
              <a:t>Routeur &gt; Extérieur</a:t>
            </a:r>
          </a:p>
          <a:p>
            <a:pPr marL="457200" indent="-457200" defTabSz="448056">
              <a:spcAft>
                <a:spcPts val="600"/>
              </a:spcAft>
              <a:buFont typeface="+mj-lt"/>
              <a:buAutoNum type="arabicPeriod"/>
            </a:pPr>
            <a:r>
              <a:rPr lang="fr-FR" sz="1600" dirty="0">
                <a:solidFill>
                  <a:schemeClr val="bg2"/>
                </a:solidFill>
              </a:rPr>
              <a:t>Routeur #2 &gt; PCA</a:t>
            </a:r>
          </a:p>
        </p:txBody>
      </p:sp>
      <p:sp>
        <p:nvSpPr>
          <p:cNvPr id="2" name="ZoneTexte 1">
            <a:extLst>
              <a:ext uri="{FF2B5EF4-FFF2-40B4-BE49-F238E27FC236}">
                <a16:creationId xmlns:a16="http://schemas.microsoft.com/office/drawing/2014/main" id="{45444A7B-CD1A-B06A-3633-6F9BB29687E6}"/>
              </a:ext>
            </a:extLst>
          </p:cNvPr>
          <p:cNvSpPr txBox="1"/>
          <p:nvPr/>
        </p:nvSpPr>
        <p:spPr>
          <a:xfrm>
            <a:off x="145623" y="5758212"/>
            <a:ext cx="11900967" cy="600164"/>
          </a:xfrm>
          <a:prstGeom prst="rect">
            <a:avLst/>
          </a:prstGeom>
          <a:noFill/>
        </p:spPr>
        <p:txBody>
          <a:bodyPr wrap="square">
            <a:spAutoFit/>
          </a:bodyPr>
          <a:lstStyle/>
          <a:p>
            <a:pPr defTabSz="448056">
              <a:spcAft>
                <a:spcPts val="600"/>
              </a:spcAft>
            </a:pPr>
            <a:r>
              <a:rPr lang="fr-FR" sz="1400" dirty="0">
                <a:latin typeface="Nunito Sans" pitchFamily="2" charset="0"/>
              </a:rPr>
              <a:t>Volonté d’ajouter une nouvelle application en ajoutant 4 nouvelles VM sur l’infra VMWare.</a:t>
            </a:r>
          </a:p>
          <a:p>
            <a:pPr defTabSz="448056">
              <a:spcAft>
                <a:spcPts val="600"/>
              </a:spcAft>
            </a:pPr>
            <a:r>
              <a:rPr lang="fr-FR" sz="1400" dirty="0">
                <a:latin typeface="Nunito Sans" pitchFamily="2" charset="0"/>
              </a:rPr>
              <a:t>Pour des questions de sécurité &gt; 1 machine = 1 VLAN spécifique</a:t>
            </a:r>
            <a:endParaRPr lang="fr-FR" sz="1400" dirty="0"/>
          </a:p>
        </p:txBody>
      </p:sp>
      <p:pic>
        <p:nvPicPr>
          <p:cNvPr id="4" name="Image 3">
            <a:extLst>
              <a:ext uri="{FF2B5EF4-FFF2-40B4-BE49-F238E27FC236}">
                <a16:creationId xmlns:a16="http://schemas.microsoft.com/office/drawing/2014/main" id="{DE2F5DE9-5853-9E1A-0496-EFE09BF1AF54}"/>
              </a:ext>
            </a:extLst>
          </p:cNvPr>
          <p:cNvPicPr>
            <a:picLocks noChangeAspect="1"/>
          </p:cNvPicPr>
          <p:nvPr/>
        </p:nvPicPr>
        <p:blipFill>
          <a:blip r:embed="rId4"/>
          <a:stretch>
            <a:fillRect/>
          </a:stretch>
        </p:blipFill>
        <p:spPr>
          <a:xfrm>
            <a:off x="8469681" y="1980154"/>
            <a:ext cx="3262738" cy="381161"/>
          </a:xfrm>
          <a:prstGeom prst="rect">
            <a:avLst/>
          </a:prstGeom>
        </p:spPr>
      </p:pic>
      <p:sp>
        <p:nvSpPr>
          <p:cNvPr id="5" name="ZoneTexte 4">
            <a:extLst>
              <a:ext uri="{FF2B5EF4-FFF2-40B4-BE49-F238E27FC236}">
                <a16:creationId xmlns:a16="http://schemas.microsoft.com/office/drawing/2014/main" id="{285784EB-99FE-659A-ED1E-7F9E420322FC}"/>
              </a:ext>
            </a:extLst>
          </p:cNvPr>
          <p:cNvSpPr txBox="1"/>
          <p:nvPr/>
        </p:nvSpPr>
        <p:spPr>
          <a:xfrm>
            <a:off x="9082131" y="1998447"/>
            <a:ext cx="2095411" cy="3770263"/>
          </a:xfrm>
          <a:prstGeom prst="rect">
            <a:avLst/>
          </a:prstGeom>
          <a:noFill/>
        </p:spPr>
        <p:txBody>
          <a:bodyPr wrap="square">
            <a:spAutoFit/>
          </a:bodyPr>
          <a:lstStyle/>
          <a:p>
            <a:pPr defTabSz="448056">
              <a:spcAft>
                <a:spcPts val="600"/>
              </a:spcAft>
            </a:pPr>
            <a:r>
              <a:rPr lang="fr-FR" sz="23900" b="1" i="0" dirty="0">
                <a:solidFill>
                  <a:schemeClr val="bg2"/>
                </a:solidFill>
                <a:effectLst/>
                <a:latin typeface="Nunito Sans" pitchFamily="2" charset="0"/>
              </a:rPr>
              <a:t>?</a:t>
            </a:r>
            <a:endParaRPr lang="fr-FR" sz="2400" b="1" dirty="0">
              <a:solidFill>
                <a:schemeClr val="bg2"/>
              </a:solidFill>
            </a:endParaRPr>
          </a:p>
        </p:txBody>
      </p:sp>
    </p:spTree>
    <p:extLst>
      <p:ext uri="{BB962C8B-B14F-4D97-AF65-F5344CB8AC3E}">
        <p14:creationId xmlns:p14="http://schemas.microsoft.com/office/powerpoint/2010/main" val="32852468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id="{7B5D16BB-19E1-8646-1525-55FA81ADAFE5}"/>
              </a:ext>
            </a:extLst>
          </p:cNvPr>
          <p:cNvSpPr txBox="1"/>
          <p:nvPr/>
        </p:nvSpPr>
        <p:spPr>
          <a:xfrm>
            <a:off x="79922" y="949440"/>
            <a:ext cx="6119812" cy="1800493"/>
          </a:xfrm>
          <a:prstGeom prst="rect">
            <a:avLst/>
          </a:prstGeom>
          <a:noFill/>
        </p:spPr>
        <p:txBody>
          <a:bodyPr wrap="square">
            <a:spAutoFit/>
          </a:bodyPr>
          <a:lstStyle/>
          <a:p>
            <a:pPr defTabSz="448056">
              <a:spcAft>
                <a:spcPts val="600"/>
              </a:spcAft>
            </a:pPr>
            <a:r>
              <a:rPr lang="fr-FR" sz="2400" b="1" i="0" u="sng" dirty="0">
                <a:solidFill>
                  <a:schemeClr val="bg2"/>
                </a:solidFill>
                <a:effectLst/>
                <a:latin typeface="Nunito Sans" pitchFamily="2" charset="0"/>
              </a:rPr>
              <a:t>RESEAU TRADITIONNEL</a:t>
            </a:r>
          </a:p>
          <a:p>
            <a:pPr defTabSz="448056">
              <a:spcAft>
                <a:spcPts val="600"/>
              </a:spcAft>
            </a:pPr>
            <a:endParaRPr lang="fr-FR" sz="2400" b="1" u="sng" dirty="0">
              <a:solidFill>
                <a:schemeClr val="bg2"/>
              </a:solidFill>
              <a:latin typeface="Nunito Sans" pitchFamily="2" charset="0"/>
            </a:endParaRPr>
          </a:p>
          <a:p>
            <a:pPr defTabSz="448056">
              <a:spcAft>
                <a:spcPts val="600"/>
              </a:spcAft>
            </a:pPr>
            <a:r>
              <a:rPr lang="fr-FR" sz="2400" dirty="0">
                <a:solidFill>
                  <a:schemeClr val="bg2"/>
                </a:solidFill>
                <a:latin typeface="Nunito Sans" pitchFamily="2" charset="0"/>
              </a:rPr>
              <a:t>Datacenter classique avec</a:t>
            </a:r>
          </a:p>
          <a:p>
            <a:pPr defTabSz="448056">
              <a:spcAft>
                <a:spcPts val="600"/>
              </a:spcAft>
            </a:pPr>
            <a:r>
              <a:rPr lang="fr-FR" sz="2400" dirty="0">
                <a:solidFill>
                  <a:schemeClr val="bg2"/>
                </a:solidFill>
                <a:latin typeface="Nunito Sans" pitchFamily="2" charset="0"/>
              </a:rPr>
              <a:t>Couche VMWare</a:t>
            </a:r>
            <a:endParaRPr lang="fr-FR" sz="2400" dirty="0">
              <a:solidFill>
                <a:schemeClr val="bg2"/>
              </a:solidFill>
            </a:endParaRPr>
          </a:p>
        </p:txBody>
      </p:sp>
      <p:pic>
        <p:nvPicPr>
          <p:cNvPr id="11" name="Image 10">
            <a:extLst>
              <a:ext uri="{FF2B5EF4-FFF2-40B4-BE49-F238E27FC236}">
                <a16:creationId xmlns:a16="http://schemas.microsoft.com/office/drawing/2014/main" id="{29591417-A30D-A610-4D3F-0356E4C69D10}"/>
              </a:ext>
            </a:extLst>
          </p:cNvPr>
          <p:cNvPicPr>
            <a:picLocks noChangeAspect="1"/>
          </p:cNvPicPr>
          <p:nvPr/>
        </p:nvPicPr>
        <p:blipFill>
          <a:blip r:embed="rId3"/>
          <a:stretch>
            <a:fillRect/>
          </a:stretch>
        </p:blipFill>
        <p:spPr>
          <a:xfrm>
            <a:off x="4267248" y="318180"/>
            <a:ext cx="2548198" cy="5201116"/>
          </a:xfrm>
          <a:prstGeom prst="rect">
            <a:avLst/>
          </a:prstGeom>
        </p:spPr>
      </p:pic>
      <p:sp>
        <p:nvSpPr>
          <p:cNvPr id="3" name="Flèche : gauche 2">
            <a:extLst>
              <a:ext uri="{FF2B5EF4-FFF2-40B4-BE49-F238E27FC236}">
                <a16:creationId xmlns:a16="http://schemas.microsoft.com/office/drawing/2014/main" id="{3A3F857D-D11C-FFE0-A528-2F3C8F6949BF}"/>
              </a:ext>
            </a:extLst>
          </p:cNvPr>
          <p:cNvSpPr/>
          <p:nvPr/>
        </p:nvSpPr>
        <p:spPr>
          <a:xfrm>
            <a:off x="6815446" y="5019932"/>
            <a:ext cx="830510" cy="238656"/>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Flèche : gauche 5">
            <a:extLst>
              <a:ext uri="{FF2B5EF4-FFF2-40B4-BE49-F238E27FC236}">
                <a16:creationId xmlns:a16="http://schemas.microsoft.com/office/drawing/2014/main" id="{89C2DD1B-D24C-3D13-35E1-0CF7D38F82D8}"/>
              </a:ext>
            </a:extLst>
          </p:cNvPr>
          <p:cNvSpPr/>
          <p:nvPr/>
        </p:nvSpPr>
        <p:spPr>
          <a:xfrm>
            <a:off x="6816244" y="4125223"/>
            <a:ext cx="830510" cy="238656"/>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Flèche : gauche 6">
            <a:extLst>
              <a:ext uri="{FF2B5EF4-FFF2-40B4-BE49-F238E27FC236}">
                <a16:creationId xmlns:a16="http://schemas.microsoft.com/office/drawing/2014/main" id="{302F7B7A-D2FB-260B-585B-779F5A723672}"/>
              </a:ext>
            </a:extLst>
          </p:cNvPr>
          <p:cNvSpPr/>
          <p:nvPr/>
        </p:nvSpPr>
        <p:spPr>
          <a:xfrm>
            <a:off x="6816244" y="3402746"/>
            <a:ext cx="830510" cy="238656"/>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Flèche : gauche 7">
            <a:extLst>
              <a:ext uri="{FF2B5EF4-FFF2-40B4-BE49-F238E27FC236}">
                <a16:creationId xmlns:a16="http://schemas.microsoft.com/office/drawing/2014/main" id="{D6B60130-6087-8822-BF5A-44A90D30C0BF}"/>
              </a:ext>
            </a:extLst>
          </p:cNvPr>
          <p:cNvSpPr/>
          <p:nvPr/>
        </p:nvSpPr>
        <p:spPr>
          <a:xfrm>
            <a:off x="6816244" y="2562956"/>
            <a:ext cx="830510" cy="238656"/>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Flèche : gauche 8">
            <a:extLst>
              <a:ext uri="{FF2B5EF4-FFF2-40B4-BE49-F238E27FC236}">
                <a16:creationId xmlns:a16="http://schemas.microsoft.com/office/drawing/2014/main" id="{841A31C9-65FB-3DF5-B883-28AE523A5800}"/>
              </a:ext>
            </a:extLst>
          </p:cNvPr>
          <p:cNvSpPr/>
          <p:nvPr/>
        </p:nvSpPr>
        <p:spPr>
          <a:xfrm>
            <a:off x="6816244" y="1926349"/>
            <a:ext cx="830510" cy="238656"/>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Flèche : gauche 9">
            <a:extLst>
              <a:ext uri="{FF2B5EF4-FFF2-40B4-BE49-F238E27FC236}">
                <a16:creationId xmlns:a16="http://schemas.microsoft.com/office/drawing/2014/main" id="{B1EAC7C0-083E-8F0B-B4F8-9F9BCAA56BDD}"/>
              </a:ext>
            </a:extLst>
          </p:cNvPr>
          <p:cNvSpPr/>
          <p:nvPr/>
        </p:nvSpPr>
        <p:spPr>
          <a:xfrm rot="1528889">
            <a:off x="5647307" y="1062000"/>
            <a:ext cx="830510" cy="238656"/>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 name="Flèche : gauche 11">
            <a:extLst>
              <a:ext uri="{FF2B5EF4-FFF2-40B4-BE49-F238E27FC236}">
                <a16:creationId xmlns:a16="http://schemas.microsoft.com/office/drawing/2014/main" id="{7FFC5C19-16A0-3D3C-CF8E-0CD085B831CD}"/>
              </a:ext>
            </a:extLst>
          </p:cNvPr>
          <p:cNvSpPr/>
          <p:nvPr/>
        </p:nvSpPr>
        <p:spPr>
          <a:xfrm>
            <a:off x="6815446" y="605191"/>
            <a:ext cx="830510" cy="238656"/>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ZoneTexte 1">
            <a:extLst>
              <a:ext uri="{FF2B5EF4-FFF2-40B4-BE49-F238E27FC236}">
                <a16:creationId xmlns:a16="http://schemas.microsoft.com/office/drawing/2014/main" id="{45444A7B-CD1A-B06A-3633-6F9BB29687E6}"/>
              </a:ext>
            </a:extLst>
          </p:cNvPr>
          <p:cNvSpPr txBox="1"/>
          <p:nvPr/>
        </p:nvSpPr>
        <p:spPr>
          <a:xfrm>
            <a:off x="145623" y="5758212"/>
            <a:ext cx="11900967" cy="600164"/>
          </a:xfrm>
          <a:prstGeom prst="rect">
            <a:avLst/>
          </a:prstGeom>
          <a:noFill/>
        </p:spPr>
        <p:txBody>
          <a:bodyPr wrap="square">
            <a:spAutoFit/>
          </a:bodyPr>
          <a:lstStyle/>
          <a:p>
            <a:pPr defTabSz="448056">
              <a:spcAft>
                <a:spcPts val="600"/>
              </a:spcAft>
            </a:pPr>
            <a:r>
              <a:rPr lang="fr-FR" sz="1400" dirty="0">
                <a:latin typeface="Nunito Sans" pitchFamily="2" charset="0"/>
              </a:rPr>
              <a:t>Volonté d’ajouter une nouvelle application en ajoutant 4 nouvelles VM sur l’infra VMWare.</a:t>
            </a:r>
          </a:p>
          <a:p>
            <a:pPr defTabSz="448056">
              <a:spcAft>
                <a:spcPts val="600"/>
              </a:spcAft>
            </a:pPr>
            <a:r>
              <a:rPr lang="fr-FR" sz="1400" dirty="0">
                <a:latin typeface="Nunito Sans" pitchFamily="2" charset="0"/>
              </a:rPr>
              <a:t>Pour des questions de sécurité &gt; 1 machine = 1 VLAN spécifique</a:t>
            </a:r>
            <a:endParaRPr lang="fr-FR" sz="1400" dirty="0"/>
          </a:p>
        </p:txBody>
      </p:sp>
      <p:pic>
        <p:nvPicPr>
          <p:cNvPr id="5" name="Image 4">
            <a:extLst>
              <a:ext uri="{FF2B5EF4-FFF2-40B4-BE49-F238E27FC236}">
                <a16:creationId xmlns:a16="http://schemas.microsoft.com/office/drawing/2014/main" id="{F116C755-4D1F-8B22-7020-4A3FFE1ABF1A}"/>
              </a:ext>
            </a:extLst>
          </p:cNvPr>
          <p:cNvPicPr>
            <a:picLocks noChangeAspect="1"/>
          </p:cNvPicPr>
          <p:nvPr/>
        </p:nvPicPr>
        <p:blipFill>
          <a:blip r:embed="rId4"/>
          <a:stretch>
            <a:fillRect/>
          </a:stretch>
        </p:blipFill>
        <p:spPr>
          <a:xfrm>
            <a:off x="8286085" y="224030"/>
            <a:ext cx="3262738" cy="381161"/>
          </a:xfrm>
          <a:prstGeom prst="rect">
            <a:avLst/>
          </a:prstGeom>
        </p:spPr>
      </p:pic>
      <p:pic>
        <p:nvPicPr>
          <p:cNvPr id="14" name="Image 13">
            <a:extLst>
              <a:ext uri="{FF2B5EF4-FFF2-40B4-BE49-F238E27FC236}">
                <a16:creationId xmlns:a16="http://schemas.microsoft.com/office/drawing/2014/main" id="{692CAA61-97D9-1806-FB0A-74B5F6462853}"/>
              </a:ext>
            </a:extLst>
          </p:cNvPr>
          <p:cNvPicPr>
            <a:picLocks noChangeAspect="1"/>
          </p:cNvPicPr>
          <p:nvPr/>
        </p:nvPicPr>
        <p:blipFill>
          <a:blip r:embed="rId5"/>
          <a:stretch>
            <a:fillRect/>
          </a:stretch>
        </p:blipFill>
        <p:spPr>
          <a:xfrm>
            <a:off x="7801939" y="936181"/>
            <a:ext cx="4231030" cy="2081394"/>
          </a:xfrm>
          <a:prstGeom prst="rect">
            <a:avLst/>
          </a:prstGeom>
        </p:spPr>
      </p:pic>
    </p:spTree>
    <p:extLst>
      <p:ext uri="{BB962C8B-B14F-4D97-AF65-F5344CB8AC3E}">
        <p14:creationId xmlns:p14="http://schemas.microsoft.com/office/powerpoint/2010/main" val="37482201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id="{7B5D16BB-19E1-8646-1525-55FA81ADAFE5}"/>
              </a:ext>
            </a:extLst>
          </p:cNvPr>
          <p:cNvSpPr txBox="1"/>
          <p:nvPr/>
        </p:nvSpPr>
        <p:spPr>
          <a:xfrm>
            <a:off x="79922" y="949440"/>
            <a:ext cx="6119812" cy="1800493"/>
          </a:xfrm>
          <a:prstGeom prst="rect">
            <a:avLst/>
          </a:prstGeom>
          <a:noFill/>
        </p:spPr>
        <p:txBody>
          <a:bodyPr wrap="square">
            <a:spAutoFit/>
          </a:bodyPr>
          <a:lstStyle/>
          <a:p>
            <a:pPr defTabSz="448056">
              <a:spcAft>
                <a:spcPts val="600"/>
              </a:spcAft>
            </a:pPr>
            <a:r>
              <a:rPr lang="fr-FR" sz="2400" b="1" i="0" u="sng" dirty="0">
                <a:solidFill>
                  <a:schemeClr val="bg2"/>
                </a:solidFill>
                <a:effectLst/>
                <a:latin typeface="Nunito Sans" pitchFamily="2" charset="0"/>
              </a:rPr>
              <a:t>RESEAU TRADITIONNEL</a:t>
            </a:r>
          </a:p>
          <a:p>
            <a:pPr defTabSz="448056">
              <a:spcAft>
                <a:spcPts val="600"/>
              </a:spcAft>
            </a:pPr>
            <a:endParaRPr lang="fr-FR" sz="2400" b="1" u="sng" dirty="0">
              <a:solidFill>
                <a:schemeClr val="bg2"/>
              </a:solidFill>
              <a:latin typeface="Nunito Sans" pitchFamily="2" charset="0"/>
            </a:endParaRPr>
          </a:p>
          <a:p>
            <a:pPr defTabSz="448056">
              <a:spcAft>
                <a:spcPts val="600"/>
              </a:spcAft>
            </a:pPr>
            <a:r>
              <a:rPr lang="fr-FR" sz="2400" dirty="0">
                <a:solidFill>
                  <a:schemeClr val="bg2"/>
                </a:solidFill>
                <a:latin typeface="Nunito Sans" pitchFamily="2" charset="0"/>
              </a:rPr>
              <a:t>Datacenter classique avec</a:t>
            </a:r>
          </a:p>
          <a:p>
            <a:pPr defTabSz="448056">
              <a:spcAft>
                <a:spcPts val="600"/>
              </a:spcAft>
            </a:pPr>
            <a:r>
              <a:rPr lang="fr-FR" sz="2400" dirty="0">
                <a:solidFill>
                  <a:schemeClr val="bg2"/>
                </a:solidFill>
                <a:latin typeface="Nunito Sans" pitchFamily="2" charset="0"/>
              </a:rPr>
              <a:t>Couche VMWare</a:t>
            </a:r>
            <a:endParaRPr lang="fr-FR" sz="2400" dirty="0">
              <a:solidFill>
                <a:schemeClr val="bg2"/>
              </a:solidFill>
            </a:endParaRPr>
          </a:p>
        </p:txBody>
      </p:sp>
      <p:pic>
        <p:nvPicPr>
          <p:cNvPr id="11" name="Image 10">
            <a:extLst>
              <a:ext uri="{FF2B5EF4-FFF2-40B4-BE49-F238E27FC236}">
                <a16:creationId xmlns:a16="http://schemas.microsoft.com/office/drawing/2014/main" id="{29591417-A30D-A610-4D3F-0356E4C69D10}"/>
              </a:ext>
            </a:extLst>
          </p:cNvPr>
          <p:cNvPicPr>
            <a:picLocks noChangeAspect="1"/>
          </p:cNvPicPr>
          <p:nvPr/>
        </p:nvPicPr>
        <p:blipFill>
          <a:blip r:embed="rId3"/>
          <a:stretch>
            <a:fillRect/>
          </a:stretch>
        </p:blipFill>
        <p:spPr>
          <a:xfrm>
            <a:off x="4267248" y="318180"/>
            <a:ext cx="2548198" cy="5201116"/>
          </a:xfrm>
          <a:prstGeom prst="rect">
            <a:avLst/>
          </a:prstGeom>
        </p:spPr>
      </p:pic>
      <p:sp>
        <p:nvSpPr>
          <p:cNvPr id="3" name="Flèche : gauche 2">
            <a:extLst>
              <a:ext uri="{FF2B5EF4-FFF2-40B4-BE49-F238E27FC236}">
                <a16:creationId xmlns:a16="http://schemas.microsoft.com/office/drawing/2014/main" id="{3A3F857D-D11C-FFE0-A528-2F3C8F6949BF}"/>
              </a:ext>
            </a:extLst>
          </p:cNvPr>
          <p:cNvSpPr/>
          <p:nvPr/>
        </p:nvSpPr>
        <p:spPr>
          <a:xfrm>
            <a:off x="6815446" y="5019932"/>
            <a:ext cx="830510" cy="238656"/>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Flèche : gauche 5">
            <a:extLst>
              <a:ext uri="{FF2B5EF4-FFF2-40B4-BE49-F238E27FC236}">
                <a16:creationId xmlns:a16="http://schemas.microsoft.com/office/drawing/2014/main" id="{89C2DD1B-D24C-3D13-35E1-0CF7D38F82D8}"/>
              </a:ext>
            </a:extLst>
          </p:cNvPr>
          <p:cNvSpPr/>
          <p:nvPr/>
        </p:nvSpPr>
        <p:spPr>
          <a:xfrm>
            <a:off x="6816244" y="4125223"/>
            <a:ext cx="830510" cy="238656"/>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Flèche : gauche 6">
            <a:extLst>
              <a:ext uri="{FF2B5EF4-FFF2-40B4-BE49-F238E27FC236}">
                <a16:creationId xmlns:a16="http://schemas.microsoft.com/office/drawing/2014/main" id="{302F7B7A-D2FB-260B-585B-779F5A723672}"/>
              </a:ext>
            </a:extLst>
          </p:cNvPr>
          <p:cNvSpPr/>
          <p:nvPr/>
        </p:nvSpPr>
        <p:spPr>
          <a:xfrm>
            <a:off x="6816244" y="3402746"/>
            <a:ext cx="830510" cy="238656"/>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Flèche : gauche 7">
            <a:extLst>
              <a:ext uri="{FF2B5EF4-FFF2-40B4-BE49-F238E27FC236}">
                <a16:creationId xmlns:a16="http://schemas.microsoft.com/office/drawing/2014/main" id="{D6B60130-6087-8822-BF5A-44A90D30C0BF}"/>
              </a:ext>
            </a:extLst>
          </p:cNvPr>
          <p:cNvSpPr/>
          <p:nvPr/>
        </p:nvSpPr>
        <p:spPr>
          <a:xfrm>
            <a:off x="6816244" y="2562956"/>
            <a:ext cx="830510" cy="238656"/>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Flèche : gauche 8">
            <a:extLst>
              <a:ext uri="{FF2B5EF4-FFF2-40B4-BE49-F238E27FC236}">
                <a16:creationId xmlns:a16="http://schemas.microsoft.com/office/drawing/2014/main" id="{841A31C9-65FB-3DF5-B883-28AE523A5800}"/>
              </a:ext>
            </a:extLst>
          </p:cNvPr>
          <p:cNvSpPr/>
          <p:nvPr/>
        </p:nvSpPr>
        <p:spPr>
          <a:xfrm>
            <a:off x="6816244" y="1926349"/>
            <a:ext cx="830510" cy="238656"/>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Flèche : gauche 9">
            <a:extLst>
              <a:ext uri="{FF2B5EF4-FFF2-40B4-BE49-F238E27FC236}">
                <a16:creationId xmlns:a16="http://schemas.microsoft.com/office/drawing/2014/main" id="{B1EAC7C0-083E-8F0B-B4F8-9F9BCAA56BDD}"/>
              </a:ext>
            </a:extLst>
          </p:cNvPr>
          <p:cNvSpPr/>
          <p:nvPr/>
        </p:nvSpPr>
        <p:spPr>
          <a:xfrm rot="1528889">
            <a:off x="5647307" y="1062000"/>
            <a:ext cx="830510" cy="238656"/>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 name="Flèche : gauche 11">
            <a:extLst>
              <a:ext uri="{FF2B5EF4-FFF2-40B4-BE49-F238E27FC236}">
                <a16:creationId xmlns:a16="http://schemas.microsoft.com/office/drawing/2014/main" id="{7FFC5C19-16A0-3D3C-CF8E-0CD085B831CD}"/>
              </a:ext>
            </a:extLst>
          </p:cNvPr>
          <p:cNvSpPr/>
          <p:nvPr/>
        </p:nvSpPr>
        <p:spPr>
          <a:xfrm>
            <a:off x="6815446" y="605191"/>
            <a:ext cx="830510" cy="238656"/>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ZoneTexte 1">
            <a:extLst>
              <a:ext uri="{FF2B5EF4-FFF2-40B4-BE49-F238E27FC236}">
                <a16:creationId xmlns:a16="http://schemas.microsoft.com/office/drawing/2014/main" id="{45444A7B-CD1A-B06A-3633-6F9BB29687E6}"/>
              </a:ext>
            </a:extLst>
          </p:cNvPr>
          <p:cNvSpPr txBox="1"/>
          <p:nvPr/>
        </p:nvSpPr>
        <p:spPr>
          <a:xfrm>
            <a:off x="145623" y="5758212"/>
            <a:ext cx="11900967" cy="600164"/>
          </a:xfrm>
          <a:prstGeom prst="rect">
            <a:avLst/>
          </a:prstGeom>
          <a:noFill/>
        </p:spPr>
        <p:txBody>
          <a:bodyPr wrap="square">
            <a:spAutoFit/>
          </a:bodyPr>
          <a:lstStyle/>
          <a:p>
            <a:pPr defTabSz="448056">
              <a:spcAft>
                <a:spcPts val="600"/>
              </a:spcAft>
            </a:pPr>
            <a:r>
              <a:rPr lang="fr-FR" sz="1400" dirty="0">
                <a:latin typeface="Nunito Sans" pitchFamily="2" charset="0"/>
              </a:rPr>
              <a:t>Volonté d’ajouter une nouvelle application en ajoutant 4 nouvelles VM sur l’infra VMWare.</a:t>
            </a:r>
          </a:p>
          <a:p>
            <a:pPr defTabSz="448056">
              <a:spcAft>
                <a:spcPts val="600"/>
              </a:spcAft>
            </a:pPr>
            <a:r>
              <a:rPr lang="fr-FR" sz="1400" dirty="0">
                <a:latin typeface="Nunito Sans" pitchFamily="2" charset="0"/>
              </a:rPr>
              <a:t>Pour des questions de sécurité &gt; 1 machine = 1 VLAN spécifique</a:t>
            </a:r>
            <a:endParaRPr lang="fr-FR" sz="1400" dirty="0"/>
          </a:p>
        </p:txBody>
      </p:sp>
      <p:pic>
        <p:nvPicPr>
          <p:cNvPr id="5" name="Image 4">
            <a:extLst>
              <a:ext uri="{FF2B5EF4-FFF2-40B4-BE49-F238E27FC236}">
                <a16:creationId xmlns:a16="http://schemas.microsoft.com/office/drawing/2014/main" id="{F116C755-4D1F-8B22-7020-4A3FFE1ABF1A}"/>
              </a:ext>
            </a:extLst>
          </p:cNvPr>
          <p:cNvPicPr>
            <a:picLocks noChangeAspect="1"/>
          </p:cNvPicPr>
          <p:nvPr/>
        </p:nvPicPr>
        <p:blipFill>
          <a:blip r:embed="rId4"/>
          <a:stretch>
            <a:fillRect/>
          </a:stretch>
        </p:blipFill>
        <p:spPr>
          <a:xfrm>
            <a:off x="8286085" y="224030"/>
            <a:ext cx="3262738" cy="381161"/>
          </a:xfrm>
          <a:prstGeom prst="rect">
            <a:avLst/>
          </a:prstGeom>
        </p:spPr>
      </p:pic>
      <p:pic>
        <p:nvPicPr>
          <p:cNvPr id="14" name="Image 13">
            <a:extLst>
              <a:ext uri="{FF2B5EF4-FFF2-40B4-BE49-F238E27FC236}">
                <a16:creationId xmlns:a16="http://schemas.microsoft.com/office/drawing/2014/main" id="{692CAA61-97D9-1806-FB0A-74B5F6462853}"/>
              </a:ext>
            </a:extLst>
          </p:cNvPr>
          <p:cNvPicPr>
            <a:picLocks noChangeAspect="1"/>
          </p:cNvPicPr>
          <p:nvPr/>
        </p:nvPicPr>
        <p:blipFill>
          <a:blip r:embed="rId5"/>
          <a:stretch>
            <a:fillRect/>
          </a:stretch>
        </p:blipFill>
        <p:spPr>
          <a:xfrm>
            <a:off x="7801939" y="936181"/>
            <a:ext cx="4231030" cy="2081394"/>
          </a:xfrm>
          <a:prstGeom prst="rect">
            <a:avLst/>
          </a:prstGeom>
        </p:spPr>
      </p:pic>
      <p:pic>
        <p:nvPicPr>
          <p:cNvPr id="15" name="Image 14" descr="Une image contenant personne, homme&#10;&#10;Description générée automatiquement">
            <a:extLst>
              <a:ext uri="{FF2B5EF4-FFF2-40B4-BE49-F238E27FC236}">
                <a16:creationId xmlns:a16="http://schemas.microsoft.com/office/drawing/2014/main" id="{2FB7EE8C-6803-9CA6-B994-843B8FC6AC09}"/>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626914" y="3821813"/>
            <a:ext cx="2615312" cy="1745721"/>
          </a:xfrm>
          <a:prstGeom prst="rect">
            <a:avLst/>
          </a:prstGeom>
        </p:spPr>
      </p:pic>
    </p:spTree>
    <p:extLst>
      <p:ext uri="{BB962C8B-B14F-4D97-AF65-F5344CB8AC3E}">
        <p14:creationId xmlns:p14="http://schemas.microsoft.com/office/powerpoint/2010/main" val="13233537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id="{7B5D16BB-19E1-8646-1525-55FA81ADAFE5}"/>
              </a:ext>
            </a:extLst>
          </p:cNvPr>
          <p:cNvSpPr txBox="1"/>
          <p:nvPr/>
        </p:nvSpPr>
        <p:spPr>
          <a:xfrm>
            <a:off x="79922" y="949440"/>
            <a:ext cx="6119812" cy="2831544"/>
          </a:xfrm>
          <a:prstGeom prst="rect">
            <a:avLst/>
          </a:prstGeom>
          <a:noFill/>
        </p:spPr>
        <p:txBody>
          <a:bodyPr wrap="square">
            <a:spAutoFit/>
          </a:bodyPr>
          <a:lstStyle/>
          <a:p>
            <a:pPr defTabSz="448056">
              <a:spcAft>
                <a:spcPts val="600"/>
              </a:spcAft>
            </a:pPr>
            <a:r>
              <a:rPr lang="fr-FR" sz="2400" b="1" i="0" u="sng" dirty="0">
                <a:solidFill>
                  <a:schemeClr val="bg2"/>
                </a:solidFill>
                <a:effectLst/>
                <a:latin typeface="Nunito Sans" pitchFamily="2" charset="0"/>
              </a:rPr>
              <a:t>RESEAU TRADITIONNEL</a:t>
            </a:r>
          </a:p>
          <a:p>
            <a:pPr defTabSz="448056">
              <a:spcAft>
                <a:spcPts val="600"/>
              </a:spcAft>
            </a:pPr>
            <a:endParaRPr lang="fr-FR" sz="2400" b="1" u="sng" dirty="0">
              <a:solidFill>
                <a:schemeClr val="bg2"/>
              </a:solidFill>
              <a:latin typeface="Nunito Sans" pitchFamily="2" charset="0"/>
            </a:endParaRPr>
          </a:p>
          <a:p>
            <a:pPr defTabSz="448056">
              <a:spcAft>
                <a:spcPts val="600"/>
              </a:spcAft>
            </a:pPr>
            <a:r>
              <a:rPr lang="fr-FR" sz="2400" dirty="0">
                <a:solidFill>
                  <a:schemeClr val="bg2"/>
                </a:solidFill>
                <a:latin typeface="Nunito Sans" pitchFamily="2" charset="0"/>
              </a:rPr>
              <a:t>Datacenter classique avec</a:t>
            </a:r>
          </a:p>
          <a:p>
            <a:pPr defTabSz="448056">
              <a:spcAft>
                <a:spcPts val="600"/>
              </a:spcAft>
            </a:pPr>
            <a:r>
              <a:rPr lang="fr-FR" sz="2400" dirty="0">
                <a:solidFill>
                  <a:schemeClr val="bg2"/>
                </a:solidFill>
                <a:latin typeface="Nunito Sans" pitchFamily="2" charset="0"/>
              </a:rPr>
              <a:t>Couche VMWare</a:t>
            </a:r>
          </a:p>
          <a:p>
            <a:pPr defTabSz="448056">
              <a:spcAft>
                <a:spcPts val="600"/>
              </a:spcAft>
            </a:pPr>
            <a:endParaRPr lang="fr-FR" sz="2400" dirty="0">
              <a:solidFill>
                <a:schemeClr val="bg2"/>
              </a:solidFill>
              <a:latin typeface="Nunito Sans" pitchFamily="2" charset="0"/>
            </a:endParaRPr>
          </a:p>
          <a:p>
            <a:pPr defTabSz="448056">
              <a:spcAft>
                <a:spcPts val="600"/>
              </a:spcAft>
            </a:pPr>
            <a:r>
              <a:rPr lang="fr-FR" sz="1200" b="1" dirty="0">
                <a:solidFill>
                  <a:schemeClr val="bg2"/>
                </a:solidFill>
                <a:latin typeface="Nunito Sans" pitchFamily="2" charset="0"/>
              </a:rPr>
              <a:t>Equipe réseau : </a:t>
            </a:r>
            <a:r>
              <a:rPr lang="fr-FR" sz="1200" dirty="0">
                <a:solidFill>
                  <a:schemeClr val="bg2"/>
                </a:solidFill>
                <a:latin typeface="Nunito Sans" pitchFamily="2" charset="0"/>
              </a:rPr>
              <a:t>Quelques heures de travail</a:t>
            </a:r>
          </a:p>
          <a:p>
            <a:pPr defTabSz="448056">
              <a:spcAft>
                <a:spcPts val="600"/>
              </a:spcAft>
            </a:pPr>
            <a:r>
              <a:rPr lang="fr-FR" sz="1200" b="1" dirty="0">
                <a:solidFill>
                  <a:schemeClr val="bg2"/>
                </a:solidFill>
                <a:latin typeface="Nunito Sans" pitchFamily="2" charset="0"/>
              </a:rPr>
              <a:t>Equipe systèmes : </a:t>
            </a:r>
            <a:r>
              <a:rPr lang="fr-FR" sz="1200" dirty="0">
                <a:solidFill>
                  <a:schemeClr val="bg2"/>
                </a:solidFill>
                <a:latin typeface="Nunito Sans" pitchFamily="2" charset="0"/>
              </a:rPr>
              <a:t>Quelques minutes pour lancer les </a:t>
            </a:r>
            <a:r>
              <a:rPr lang="fr-FR" sz="1200" dirty="0" err="1">
                <a:solidFill>
                  <a:schemeClr val="bg2"/>
                </a:solidFill>
                <a:latin typeface="Nunito Sans" pitchFamily="2" charset="0"/>
              </a:rPr>
              <a:t>VMs</a:t>
            </a:r>
            <a:endParaRPr lang="fr-FR" sz="1200" dirty="0">
              <a:solidFill>
                <a:schemeClr val="bg2"/>
              </a:solidFill>
            </a:endParaRPr>
          </a:p>
        </p:txBody>
      </p:sp>
      <p:pic>
        <p:nvPicPr>
          <p:cNvPr id="11" name="Image 10">
            <a:extLst>
              <a:ext uri="{FF2B5EF4-FFF2-40B4-BE49-F238E27FC236}">
                <a16:creationId xmlns:a16="http://schemas.microsoft.com/office/drawing/2014/main" id="{29591417-A30D-A610-4D3F-0356E4C69D10}"/>
              </a:ext>
            </a:extLst>
          </p:cNvPr>
          <p:cNvPicPr>
            <a:picLocks noChangeAspect="1"/>
          </p:cNvPicPr>
          <p:nvPr/>
        </p:nvPicPr>
        <p:blipFill>
          <a:blip r:embed="rId3"/>
          <a:stretch>
            <a:fillRect/>
          </a:stretch>
        </p:blipFill>
        <p:spPr>
          <a:xfrm>
            <a:off x="4267248" y="318180"/>
            <a:ext cx="2548198" cy="5201116"/>
          </a:xfrm>
          <a:prstGeom prst="rect">
            <a:avLst/>
          </a:prstGeom>
        </p:spPr>
      </p:pic>
      <p:sp>
        <p:nvSpPr>
          <p:cNvPr id="3" name="Flèche : gauche 2">
            <a:extLst>
              <a:ext uri="{FF2B5EF4-FFF2-40B4-BE49-F238E27FC236}">
                <a16:creationId xmlns:a16="http://schemas.microsoft.com/office/drawing/2014/main" id="{3A3F857D-D11C-FFE0-A528-2F3C8F6949BF}"/>
              </a:ext>
            </a:extLst>
          </p:cNvPr>
          <p:cNvSpPr/>
          <p:nvPr/>
        </p:nvSpPr>
        <p:spPr>
          <a:xfrm>
            <a:off x="6815446" y="5019932"/>
            <a:ext cx="830510" cy="238656"/>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Flèche : gauche 5">
            <a:extLst>
              <a:ext uri="{FF2B5EF4-FFF2-40B4-BE49-F238E27FC236}">
                <a16:creationId xmlns:a16="http://schemas.microsoft.com/office/drawing/2014/main" id="{89C2DD1B-D24C-3D13-35E1-0CF7D38F82D8}"/>
              </a:ext>
            </a:extLst>
          </p:cNvPr>
          <p:cNvSpPr/>
          <p:nvPr/>
        </p:nvSpPr>
        <p:spPr>
          <a:xfrm>
            <a:off x="6816244" y="4125223"/>
            <a:ext cx="830510" cy="238656"/>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Flèche : gauche 6">
            <a:extLst>
              <a:ext uri="{FF2B5EF4-FFF2-40B4-BE49-F238E27FC236}">
                <a16:creationId xmlns:a16="http://schemas.microsoft.com/office/drawing/2014/main" id="{302F7B7A-D2FB-260B-585B-779F5A723672}"/>
              </a:ext>
            </a:extLst>
          </p:cNvPr>
          <p:cNvSpPr/>
          <p:nvPr/>
        </p:nvSpPr>
        <p:spPr>
          <a:xfrm>
            <a:off x="6816244" y="3402746"/>
            <a:ext cx="830510" cy="238656"/>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Flèche : gauche 7">
            <a:extLst>
              <a:ext uri="{FF2B5EF4-FFF2-40B4-BE49-F238E27FC236}">
                <a16:creationId xmlns:a16="http://schemas.microsoft.com/office/drawing/2014/main" id="{D6B60130-6087-8822-BF5A-44A90D30C0BF}"/>
              </a:ext>
            </a:extLst>
          </p:cNvPr>
          <p:cNvSpPr/>
          <p:nvPr/>
        </p:nvSpPr>
        <p:spPr>
          <a:xfrm>
            <a:off x="6816244" y="2562956"/>
            <a:ext cx="830510" cy="238656"/>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Flèche : gauche 8">
            <a:extLst>
              <a:ext uri="{FF2B5EF4-FFF2-40B4-BE49-F238E27FC236}">
                <a16:creationId xmlns:a16="http://schemas.microsoft.com/office/drawing/2014/main" id="{841A31C9-65FB-3DF5-B883-28AE523A5800}"/>
              </a:ext>
            </a:extLst>
          </p:cNvPr>
          <p:cNvSpPr/>
          <p:nvPr/>
        </p:nvSpPr>
        <p:spPr>
          <a:xfrm>
            <a:off x="6816244" y="1926349"/>
            <a:ext cx="830510" cy="238656"/>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Flèche : gauche 9">
            <a:extLst>
              <a:ext uri="{FF2B5EF4-FFF2-40B4-BE49-F238E27FC236}">
                <a16:creationId xmlns:a16="http://schemas.microsoft.com/office/drawing/2014/main" id="{B1EAC7C0-083E-8F0B-B4F8-9F9BCAA56BDD}"/>
              </a:ext>
            </a:extLst>
          </p:cNvPr>
          <p:cNvSpPr/>
          <p:nvPr/>
        </p:nvSpPr>
        <p:spPr>
          <a:xfrm rot="1528889">
            <a:off x="5647307" y="1062000"/>
            <a:ext cx="830510" cy="238656"/>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 name="Flèche : gauche 11">
            <a:extLst>
              <a:ext uri="{FF2B5EF4-FFF2-40B4-BE49-F238E27FC236}">
                <a16:creationId xmlns:a16="http://schemas.microsoft.com/office/drawing/2014/main" id="{7FFC5C19-16A0-3D3C-CF8E-0CD085B831CD}"/>
              </a:ext>
            </a:extLst>
          </p:cNvPr>
          <p:cNvSpPr/>
          <p:nvPr/>
        </p:nvSpPr>
        <p:spPr>
          <a:xfrm>
            <a:off x="6815446" y="605191"/>
            <a:ext cx="830510" cy="238656"/>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ZoneTexte 1">
            <a:extLst>
              <a:ext uri="{FF2B5EF4-FFF2-40B4-BE49-F238E27FC236}">
                <a16:creationId xmlns:a16="http://schemas.microsoft.com/office/drawing/2014/main" id="{45444A7B-CD1A-B06A-3633-6F9BB29687E6}"/>
              </a:ext>
            </a:extLst>
          </p:cNvPr>
          <p:cNvSpPr txBox="1"/>
          <p:nvPr/>
        </p:nvSpPr>
        <p:spPr>
          <a:xfrm>
            <a:off x="145623" y="5758212"/>
            <a:ext cx="11900967" cy="600164"/>
          </a:xfrm>
          <a:prstGeom prst="rect">
            <a:avLst/>
          </a:prstGeom>
          <a:noFill/>
        </p:spPr>
        <p:txBody>
          <a:bodyPr wrap="square">
            <a:spAutoFit/>
          </a:bodyPr>
          <a:lstStyle/>
          <a:p>
            <a:pPr defTabSz="448056">
              <a:spcAft>
                <a:spcPts val="600"/>
              </a:spcAft>
            </a:pPr>
            <a:r>
              <a:rPr lang="fr-FR" sz="1400" dirty="0">
                <a:latin typeface="Nunito Sans" pitchFamily="2" charset="0"/>
              </a:rPr>
              <a:t>Volonté d’ajouter une nouvelle application en ajoutant 4 nouvelles VM sur l’infra VMWare.</a:t>
            </a:r>
          </a:p>
          <a:p>
            <a:pPr defTabSz="448056">
              <a:spcAft>
                <a:spcPts val="600"/>
              </a:spcAft>
            </a:pPr>
            <a:r>
              <a:rPr lang="fr-FR" sz="1400" dirty="0">
                <a:latin typeface="Nunito Sans" pitchFamily="2" charset="0"/>
              </a:rPr>
              <a:t>Pour des questions de sécurité &gt; 1 machine = 1 VLAN spécifique</a:t>
            </a:r>
            <a:endParaRPr lang="fr-FR" sz="1400" dirty="0"/>
          </a:p>
        </p:txBody>
      </p:sp>
      <p:pic>
        <p:nvPicPr>
          <p:cNvPr id="5" name="Image 4">
            <a:extLst>
              <a:ext uri="{FF2B5EF4-FFF2-40B4-BE49-F238E27FC236}">
                <a16:creationId xmlns:a16="http://schemas.microsoft.com/office/drawing/2014/main" id="{F116C755-4D1F-8B22-7020-4A3FFE1ABF1A}"/>
              </a:ext>
            </a:extLst>
          </p:cNvPr>
          <p:cNvPicPr>
            <a:picLocks noChangeAspect="1"/>
          </p:cNvPicPr>
          <p:nvPr/>
        </p:nvPicPr>
        <p:blipFill>
          <a:blip r:embed="rId4"/>
          <a:stretch>
            <a:fillRect/>
          </a:stretch>
        </p:blipFill>
        <p:spPr>
          <a:xfrm>
            <a:off x="8286085" y="224030"/>
            <a:ext cx="3262738" cy="381161"/>
          </a:xfrm>
          <a:prstGeom prst="rect">
            <a:avLst/>
          </a:prstGeom>
        </p:spPr>
      </p:pic>
      <p:pic>
        <p:nvPicPr>
          <p:cNvPr id="14" name="Image 13">
            <a:extLst>
              <a:ext uri="{FF2B5EF4-FFF2-40B4-BE49-F238E27FC236}">
                <a16:creationId xmlns:a16="http://schemas.microsoft.com/office/drawing/2014/main" id="{692CAA61-97D9-1806-FB0A-74B5F6462853}"/>
              </a:ext>
            </a:extLst>
          </p:cNvPr>
          <p:cNvPicPr>
            <a:picLocks noChangeAspect="1"/>
          </p:cNvPicPr>
          <p:nvPr/>
        </p:nvPicPr>
        <p:blipFill>
          <a:blip r:embed="rId5"/>
          <a:stretch>
            <a:fillRect/>
          </a:stretch>
        </p:blipFill>
        <p:spPr>
          <a:xfrm>
            <a:off x="7801939" y="936181"/>
            <a:ext cx="4231030" cy="2081394"/>
          </a:xfrm>
          <a:prstGeom prst="rect">
            <a:avLst/>
          </a:prstGeom>
        </p:spPr>
      </p:pic>
      <p:pic>
        <p:nvPicPr>
          <p:cNvPr id="15" name="Image 14" descr="Une image contenant personne, homme&#10;&#10;Description générée automatiquement">
            <a:extLst>
              <a:ext uri="{FF2B5EF4-FFF2-40B4-BE49-F238E27FC236}">
                <a16:creationId xmlns:a16="http://schemas.microsoft.com/office/drawing/2014/main" id="{2FB7EE8C-6803-9CA6-B994-843B8FC6AC09}"/>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626914" y="3821813"/>
            <a:ext cx="2615312" cy="1745721"/>
          </a:xfrm>
          <a:prstGeom prst="rect">
            <a:avLst/>
          </a:prstGeom>
        </p:spPr>
      </p:pic>
    </p:spTree>
    <p:extLst>
      <p:ext uri="{BB962C8B-B14F-4D97-AF65-F5344CB8AC3E}">
        <p14:creationId xmlns:p14="http://schemas.microsoft.com/office/powerpoint/2010/main" val="21837455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id="{7B5D16BB-19E1-8646-1525-55FA81ADAFE5}"/>
              </a:ext>
            </a:extLst>
          </p:cNvPr>
          <p:cNvSpPr txBox="1"/>
          <p:nvPr/>
        </p:nvSpPr>
        <p:spPr>
          <a:xfrm>
            <a:off x="79922" y="949440"/>
            <a:ext cx="6119812" cy="3554819"/>
          </a:xfrm>
          <a:prstGeom prst="rect">
            <a:avLst/>
          </a:prstGeom>
          <a:noFill/>
        </p:spPr>
        <p:txBody>
          <a:bodyPr wrap="square">
            <a:spAutoFit/>
          </a:bodyPr>
          <a:lstStyle/>
          <a:p>
            <a:pPr defTabSz="448056">
              <a:spcAft>
                <a:spcPts val="600"/>
              </a:spcAft>
            </a:pPr>
            <a:r>
              <a:rPr lang="fr-FR" sz="2400" b="1" i="0" u="sng" dirty="0">
                <a:solidFill>
                  <a:schemeClr val="bg2"/>
                </a:solidFill>
                <a:effectLst/>
                <a:latin typeface="Nunito Sans" pitchFamily="2" charset="0"/>
              </a:rPr>
              <a:t>RESEAU TRADITIONNEL</a:t>
            </a:r>
          </a:p>
          <a:p>
            <a:pPr defTabSz="448056">
              <a:spcAft>
                <a:spcPts val="600"/>
              </a:spcAft>
            </a:pPr>
            <a:endParaRPr lang="fr-FR" sz="2400" b="1" u="sng" dirty="0">
              <a:solidFill>
                <a:schemeClr val="bg2"/>
              </a:solidFill>
              <a:latin typeface="Nunito Sans" pitchFamily="2" charset="0"/>
            </a:endParaRPr>
          </a:p>
          <a:p>
            <a:pPr defTabSz="448056">
              <a:spcAft>
                <a:spcPts val="600"/>
              </a:spcAft>
            </a:pPr>
            <a:r>
              <a:rPr lang="fr-FR" sz="2400" dirty="0">
                <a:solidFill>
                  <a:schemeClr val="bg2"/>
                </a:solidFill>
                <a:latin typeface="Nunito Sans" pitchFamily="2" charset="0"/>
              </a:rPr>
              <a:t>Datacenter classique avec</a:t>
            </a:r>
          </a:p>
          <a:p>
            <a:pPr defTabSz="448056">
              <a:spcAft>
                <a:spcPts val="600"/>
              </a:spcAft>
            </a:pPr>
            <a:r>
              <a:rPr lang="fr-FR" sz="2400" dirty="0">
                <a:solidFill>
                  <a:schemeClr val="bg2"/>
                </a:solidFill>
                <a:latin typeface="Nunito Sans" pitchFamily="2" charset="0"/>
              </a:rPr>
              <a:t>Couche VMWare</a:t>
            </a:r>
          </a:p>
          <a:p>
            <a:pPr defTabSz="448056">
              <a:spcAft>
                <a:spcPts val="600"/>
              </a:spcAft>
            </a:pPr>
            <a:endParaRPr lang="fr-FR" sz="2400" dirty="0">
              <a:solidFill>
                <a:schemeClr val="bg2"/>
              </a:solidFill>
              <a:latin typeface="Nunito Sans" pitchFamily="2" charset="0"/>
            </a:endParaRPr>
          </a:p>
          <a:p>
            <a:pPr defTabSz="448056">
              <a:spcAft>
                <a:spcPts val="600"/>
              </a:spcAft>
            </a:pPr>
            <a:r>
              <a:rPr lang="fr-FR" sz="1200" b="1" dirty="0">
                <a:solidFill>
                  <a:schemeClr val="bg2"/>
                </a:solidFill>
                <a:latin typeface="Nunito Sans" pitchFamily="2" charset="0"/>
              </a:rPr>
              <a:t>Equipe réseau : </a:t>
            </a:r>
            <a:r>
              <a:rPr lang="fr-FR" sz="1200" dirty="0">
                <a:solidFill>
                  <a:schemeClr val="bg2"/>
                </a:solidFill>
                <a:latin typeface="Nunito Sans" pitchFamily="2" charset="0"/>
              </a:rPr>
              <a:t>Quelques heures de travail</a:t>
            </a:r>
          </a:p>
          <a:p>
            <a:pPr defTabSz="448056">
              <a:spcAft>
                <a:spcPts val="600"/>
              </a:spcAft>
            </a:pPr>
            <a:r>
              <a:rPr lang="fr-FR" sz="1200" b="1" dirty="0">
                <a:solidFill>
                  <a:schemeClr val="bg2"/>
                </a:solidFill>
                <a:latin typeface="Nunito Sans" pitchFamily="2" charset="0"/>
              </a:rPr>
              <a:t>Equipe systèmes : </a:t>
            </a:r>
            <a:r>
              <a:rPr lang="fr-FR" sz="1200" dirty="0">
                <a:solidFill>
                  <a:schemeClr val="bg2"/>
                </a:solidFill>
                <a:latin typeface="Nunito Sans" pitchFamily="2" charset="0"/>
              </a:rPr>
              <a:t>Quelques minutes pour lancer les </a:t>
            </a:r>
            <a:r>
              <a:rPr lang="fr-FR" sz="1200" dirty="0" err="1">
                <a:solidFill>
                  <a:schemeClr val="bg2"/>
                </a:solidFill>
                <a:latin typeface="Nunito Sans" pitchFamily="2" charset="0"/>
              </a:rPr>
              <a:t>VMs</a:t>
            </a:r>
            <a:endParaRPr lang="fr-FR" sz="1200" dirty="0">
              <a:solidFill>
                <a:schemeClr val="bg2"/>
              </a:solidFill>
              <a:latin typeface="Nunito Sans" pitchFamily="2" charset="0"/>
            </a:endParaRPr>
          </a:p>
          <a:p>
            <a:pPr defTabSz="448056">
              <a:spcAft>
                <a:spcPts val="600"/>
              </a:spcAft>
            </a:pPr>
            <a:endParaRPr lang="fr-FR" sz="1200" dirty="0">
              <a:solidFill>
                <a:schemeClr val="bg2"/>
              </a:solidFill>
              <a:latin typeface="Nunito Sans" pitchFamily="2" charset="0"/>
            </a:endParaRPr>
          </a:p>
          <a:p>
            <a:pPr defTabSz="448056">
              <a:spcAft>
                <a:spcPts val="600"/>
              </a:spcAft>
            </a:pPr>
            <a:r>
              <a:rPr lang="fr-FR" sz="1200" dirty="0">
                <a:solidFill>
                  <a:schemeClr val="bg2"/>
                </a:solidFill>
                <a:latin typeface="Nunito Sans" pitchFamily="2" charset="0"/>
              </a:rPr>
              <a:t>Actions : Hors Production / HNO</a:t>
            </a:r>
          </a:p>
          <a:p>
            <a:pPr defTabSz="448056">
              <a:spcAft>
                <a:spcPts val="600"/>
              </a:spcAft>
            </a:pPr>
            <a:endParaRPr lang="fr-FR" sz="1200" dirty="0">
              <a:solidFill>
                <a:schemeClr val="bg2"/>
              </a:solidFill>
            </a:endParaRPr>
          </a:p>
        </p:txBody>
      </p:sp>
      <p:pic>
        <p:nvPicPr>
          <p:cNvPr id="11" name="Image 10">
            <a:extLst>
              <a:ext uri="{FF2B5EF4-FFF2-40B4-BE49-F238E27FC236}">
                <a16:creationId xmlns:a16="http://schemas.microsoft.com/office/drawing/2014/main" id="{29591417-A30D-A610-4D3F-0356E4C69D10}"/>
              </a:ext>
            </a:extLst>
          </p:cNvPr>
          <p:cNvPicPr>
            <a:picLocks noChangeAspect="1"/>
          </p:cNvPicPr>
          <p:nvPr/>
        </p:nvPicPr>
        <p:blipFill>
          <a:blip r:embed="rId3"/>
          <a:stretch>
            <a:fillRect/>
          </a:stretch>
        </p:blipFill>
        <p:spPr>
          <a:xfrm>
            <a:off x="4267248" y="318180"/>
            <a:ext cx="2548198" cy="5201116"/>
          </a:xfrm>
          <a:prstGeom prst="rect">
            <a:avLst/>
          </a:prstGeom>
        </p:spPr>
      </p:pic>
      <p:sp>
        <p:nvSpPr>
          <p:cNvPr id="3" name="Flèche : gauche 2">
            <a:extLst>
              <a:ext uri="{FF2B5EF4-FFF2-40B4-BE49-F238E27FC236}">
                <a16:creationId xmlns:a16="http://schemas.microsoft.com/office/drawing/2014/main" id="{3A3F857D-D11C-FFE0-A528-2F3C8F6949BF}"/>
              </a:ext>
            </a:extLst>
          </p:cNvPr>
          <p:cNvSpPr/>
          <p:nvPr/>
        </p:nvSpPr>
        <p:spPr>
          <a:xfrm>
            <a:off x="6815446" y="5019932"/>
            <a:ext cx="830510" cy="238656"/>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Flèche : gauche 5">
            <a:extLst>
              <a:ext uri="{FF2B5EF4-FFF2-40B4-BE49-F238E27FC236}">
                <a16:creationId xmlns:a16="http://schemas.microsoft.com/office/drawing/2014/main" id="{89C2DD1B-D24C-3D13-35E1-0CF7D38F82D8}"/>
              </a:ext>
            </a:extLst>
          </p:cNvPr>
          <p:cNvSpPr/>
          <p:nvPr/>
        </p:nvSpPr>
        <p:spPr>
          <a:xfrm>
            <a:off x="6816244" y="4125223"/>
            <a:ext cx="830510" cy="238656"/>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Flèche : gauche 6">
            <a:extLst>
              <a:ext uri="{FF2B5EF4-FFF2-40B4-BE49-F238E27FC236}">
                <a16:creationId xmlns:a16="http://schemas.microsoft.com/office/drawing/2014/main" id="{302F7B7A-D2FB-260B-585B-779F5A723672}"/>
              </a:ext>
            </a:extLst>
          </p:cNvPr>
          <p:cNvSpPr/>
          <p:nvPr/>
        </p:nvSpPr>
        <p:spPr>
          <a:xfrm>
            <a:off x="6816244" y="3402746"/>
            <a:ext cx="830510" cy="238656"/>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Flèche : gauche 7">
            <a:extLst>
              <a:ext uri="{FF2B5EF4-FFF2-40B4-BE49-F238E27FC236}">
                <a16:creationId xmlns:a16="http://schemas.microsoft.com/office/drawing/2014/main" id="{D6B60130-6087-8822-BF5A-44A90D30C0BF}"/>
              </a:ext>
            </a:extLst>
          </p:cNvPr>
          <p:cNvSpPr/>
          <p:nvPr/>
        </p:nvSpPr>
        <p:spPr>
          <a:xfrm>
            <a:off x="6816244" y="2562956"/>
            <a:ext cx="830510" cy="238656"/>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Flèche : gauche 8">
            <a:extLst>
              <a:ext uri="{FF2B5EF4-FFF2-40B4-BE49-F238E27FC236}">
                <a16:creationId xmlns:a16="http://schemas.microsoft.com/office/drawing/2014/main" id="{841A31C9-65FB-3DF5-B883-28AE523A5800}"/>
              </a:ext>
            </a:extLst>
          </p:cNvPr>
          <p:cNvSpPr/>
          <p:nvPr/>
        </p:nvSpPr>
        <p:spPr>
          <a:xfrm>
            <a:off x="6816244" y="1926349"/>
            <a:ext cx="830510" cy="238656"/>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Flèche : gauche 9">
            <a:extLst>
              <a:ext uri="{FF2B5EF4-FFF2-40B4-BE49-F238E27FC236}">
                <a16:creationId xmlns:a16="http://schemas.microsoft.com/office/drawing/2014/main" id="{B1EAC7C0-083E-8F0B-B4F8-9F9BCAA56BDD}"/>
              </a:ext>
            </a:extLst>
          </p:cNvPr>
          <p:cNvSpPr/>
          <p:nvPr/>
        </p:nvSpPr>
        <p:spPr>
          <a:xfrm rot="1528889">
            <a:off x="5647307" y="1062000"/>
            <a:ext cx="830510" cy="238656"/>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 name="Flèche : gauche 11">
            <a:extLst>
              <a:ext uri="{FF2B5EF4-FFF2-40B4-BE49-F238E27FC236}">
                <a16:creationId xmlns:a16="http://schemas.microsoft.com/office/drawing/2014/main" id="{7FFC5C19-16A0-3D3C-CF8E-0CD085B831CD}"/>
              </a:ext>
            </a:extLst>
          </p:cNvPr>
          <p:cNvSpPr/>
          <p:nvPr/>
        </p:nvSpPr>
        <p:spPr>
          <a:xfrm>
            <a:off x="6815446" y="605191"/>
            <a:ext cx="830510" cy="238656"/>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ZoneTexte 1">
            <a:extLst>
              <a:ext uri="{FF2B5EF4-FFF2-40B4-BE49-F238E27FC236}">
                <a16:creationId xmlns:a16="http://schemas.microsoft.com/office/drawing/2014/main" id="{45444A7B-CD1A-B06A-3633-6F9BB29687E6}"/>
              </a:ext>
            </a:extLst>
          </p:cNvPr>
          <p:cNvSpPr txBox="1"/>
          <p:nvPr/>
        </p:nvSpPr>
        <p:spPr>
          <a:xfrm>
            <a:off x="145623" y="5758212"/>
            <a:ext cx="11900967" cy="600164"/>
          </a:xfrm>
          <a:prstGeom prst="rect">
            <a:avLst/>
          </a:prstGeom>
          <a:noFill/>
        </p:spPr>
        <p:txBody>
          <a:bodyPr wrap="square">
            <a:spAutoFit/>
          </a:bodyPr>
          <a:lstStyle/>
          <a:p>
            <a:pPr defTabSz="448056">
              <a:spcAft>
                <a:spcPts val="600"/>
              </a:spcAft>
            </a:pPr>
            <a:r>
              <a:rPr lang="fr-FR" sz="1400" dirty="0">
                <a:latin typeface="Nunito Sans" pitchFamily="2" charset="0"/>
              </a:rPr>
              <a:t>Volonté d’ajouter une nouvelle application en ajoutant 4 nouvelles VM sur l’infra VMWare.</a:t>
            </a:r>
          </a:p>
          <a:p>
            <a:pPr defTabSz="448056">
              <a:spcAft>
                <a:spcPts val="600"/>
              </a:spcAft>
            </a:pPr>
            <a:r>
              <a:rPr lang="fr-FR" sz="1400" dirty="0">
                <a:latin typeface="Nunito Sans" pitchFamily="2" charset="0"/>
              </a:rPr>
              <a:t>Pour des questions de sécurité &gt; 1 machine = 1 VLAN spécifique</a:t>
            </a:r>
            <a:endParaRPr lang="fr-FR" sz="1400" dirty="0"/>
          </a:p>
        </p:txBody>
      </p:sp>
      <p:pic>
        <p:nvPicPr>
          <p:cNvPr id="5" name="Image 4">
            <a:extLst>
              <a:ext uri="{FF2B5EF4-FFF2-40B4-BE49-F238E27FC236}">
                <a16:creationId xmlns:a16="http://schemas.microsoft.com/office/drawing/2014/main" id="{F116C755-4D1F-8B22-7020-4A3FFE1ABF1A}"/>
              </a:ext>
            </a:extLst>
          </p:cNvPr>
          <p:cNvPicPr>
            <a:picLocks noChangeAspect="1"/>
          </p:cNvPicPr>
          <p:nvPr/>
        </p:nvPicPr>
        <p:blipFill>
          <a:blip r:embed="rId4"/>
          <a:stretch>
            <a:fillRect/>
          </a:stretch>
        </p:blipFill>
        <p:spPr>
          <a:xfrm>
            <a:off x="8286085" y="224030"/>
            <a:ext cx="3262738" cy="381161"/>
          </a:xfrm>
          <a:prstGeom prst="rect">
            <a:avLst/>
          </a:prstGeom>
        </p:spPr>
      </p:pic>
      <p:pic>
        <p:nvPicPr>
          <p:cNvPr id="14" name="Image 13">
            <a:extLst>
              <a:ext uri="{FF2B5EF4-FFF2-40B4-BE49-F238E27FC236}">
                <a16:creationId xmlns:a16="http://schemas.microsoft.com/office/drawing/2014/main" id="{692CAA61-97D9-1806-FB0A-74B5F6462853}"/>
              </a:ext>
            </a:extLst>
          </p:cNvPr>
          <p:cNvPicPr>
            <a:picLocks noChangeAspect="1"/>
          </p:cNvPicPr>
          <p:nvPr/>
        </p:nvPicPr>
        <p:blipFill>
          <a:blip r:embed="rId5"/>
          <a:stretch>
            <a:fillRect/>
          </a:stretch>
        </p:blipFill>
        <p:spPr>
          <a:xfrm>
            <a:off x="7801939" y="936181"/>
            <a:ext cx="4231030" cy="2081394"/>
          </a:xfrm>
          <a:prstGeom prst="rect">
            <a:avLst/>
          </a:prstGeom>
        </p:spPr>
      </p:pic>
      <p:pic>
        <p:nvPicPr>
          <p:cNvPr id="15" name="Image 14" descr="Une image contenant personne, homme&#10;&#10;Description générée automatiquement">
            <a:extLst>
              <a:ext uri="{FF2B5EF4-FFF2-40B4-BE49-F238E27FC236}">
                <a16:creationId xmlns:a16="http://schemas.microsoft.com/office/drawing/2014/main" id="{2FB7EE8C-6803-9CA6-B994-843B8FC6AC09}"/>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626914" y="3821813"/>
            <a:ext cx="2615312" cy="1745721"/>
          </a:xfrm>
          <a:prstGeom prst="rect">
            <a:avLst/>
          </a:prstGeom>
        </p:spPr>
      </p:pic>
      <p:pic>
        <p:nvPicPr>
          <p:cNvPr id="16" name="Image 15" descr="Une image contenant texte&#10;&#10;Description générée automatiquement">
            <a:extLst>
              <a:ext uri="{FF2B5EF4-FFF2-40B4-BE49-F238E27FC236}">
                <a16:creationId xmlns:a16="http://schemas.microsoft.com/office/drawing/2014/main" id="{56E0CEF7-9E45-9890-3B59-4629C2830CEC}"/>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2175742" y="3831869"/>
            <a:ext cx="1475794" cy="1044931"/>
          </a:xfrm>
          <a:prstGeom prst="rect">
            <a:avLst/>
          </a:prstGeom>
        </p:spPr>
      </p:pic>
    </p:spTree>
    <p:extLst>
      <p:ext uri="{BB962C8B-B14F-4D97-AF65-F5344CB8AC3E}">
        <p14:creationId xmlns:p14="http://schemas.microsoft.com/office/powerpoint/2010/main" val="1343887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a:solidFill>
                  <a:schemeClr val="tx1"/>
                </a:solidFill>
                <a:latin typeface="+mn-lt"/>
                <a:ea typeface="+mn-ea"/>
                <a:cs typeface="+mn-cs"/>
              </a:rPr>
              <a:t>Les sujets abordés</a:t>
            </a:r>
            <a:endParaRPr lang="fr-FR" sz="2400"/>
          </a:p>
        </p:txBody>
      </p:sp>
      <p:sp>
        <p:nvSpPr>
          <p:cNvPr id="4" name="ZoneTexte 3">
            <a:extLst>
              <a:ext uri="{FF2B5EF4-FFF2-40B4-BE49-F238E27FC236}">
                <a16:creationId xmlns:a16="http://schemas.microsoft.com/office/drawing/2014/main" id="{19224EC0-CA19-CDCB-6DCF-6D3BE42F179F}"/>
              </a:ext>
            </a:extLst>
          </p:cNvPr>
          <p:cNvSpPr txBox="1"/>
          <p:nvPr/>
        </p:nvSpPr>
        <p:spPr>
          <a:xfrm>
            <a:off x="1373188" y="481428"/>
            <a:ext cx="9999661" cy="5096908"/>
          </a:xfrm>
          <a:prstGeom prst="rect">
            <a:avLst/>
          </a:prstGeom>
          <a:noFill/>
        </p:spPr>
        <p:txBody>
          <a:bodyPr wrap="square" rtlCol="0">
            <a:spAutoFit/>
          </a:bodyPr>
          <a:lstStyle/>
          <a:p>
            <a:pPr defTabSz="448056">
              <a:spcAft>
                <a:spcPts val="600"/>
              </a:spcAft>
            </a:pPr>
            <a:r>
              <a:rPr lang="fr-FR" sz="2352" b="1" u="sng" dirty="0">
                <a:solidFill>
                  <a:schemeClr val="bg2"/>
                </a:solidFill>
              </a:rPr>
              <a:t>Déroulement du cours :</a:t>
            </a:r>
          </a:p>
          <a:p>
            <a:pPr defTabSz="448056">
              <a:spcAft>
                <a:spcPts val="600"/>
              </a:spcAft>
            </a:pPr>
            <a:r>
              <a:rPr lang="fr-FR" sz="2352" b="1" dirty="0">
                <a:solidFill>
                  <a:schemeClr val="bg2"/>
                </a:solidFill>
              </a:rPr>
              <a:t>Début : 13h45 Max</a:t>
            </a:r>
          </a:p>
          <a:p>
            <a:pPr defTabSz="448056">
              <a:spcAft>
                <a:spcPts val="600"/>
              </a:spcAft>
            </a:pPr>
            <a:r>
              <a:rPr lang="fr-FR" sz="2352" b="1" dirty="0">
                <a:solidFill>
                  <a:schemeClr val="bg2"/>
                </a:solidFill>
              </a:rPr>
              <a:t>0h30 &gt; 14h15 : Le SDN</a:t>
            </a:r>
          </a:p>
          <a:p>
            <a:pPr defTabSz="448056">
              <a:spcAft>
                <a:spcPts val="600"/>
              </a:spcAft>
            </a:pPr>
            <a:r>
              <a:rPr lang="fr-FR" sz="2352" b="1" dirty="0">
                <a:solidFill>
                  <a:schemeClr val="bg2"/>
                </a:solidFill>
              </a:rPr>
              <a:t>0h30 &gt; 14h45 : VMWare NSX</a:t>
            </a:r>
          </a:p>
          <a:p>
            <a:pPr defTabSz="448056">
              <a:spcAft>
                <a:spcPts val="600"/>
              </a:spcAft>
            </a:pPr>
            <a:r>
              <a:rPr lang="fr-FR" sz="2352" b="1" dirty="0">
                <a:solidFill>
                  <a:schemeClr val="bg2"/>
                </a:solidFill>
              </a:rPr>
              <a:t>0h30 &gt;  ~15h15 : Pause</a:t>
            </a:r>
          </a:p>
          <a:p>
            <a:pPr defTabSz="448056">
              <a:spcAft>
                <a:spcPts val="600"/>
              </a:spcAft>
            </a:pPr>
            <a:r>
              <a:rPr lang="fr-FR" sz="2352" b="1" dirty="0">
                <a:solidFill>
                  <a:schemeClr val="bg2"/>
                </a:solidFill>
              </a:rPr>
              <a:t>0h30 &gt; 15h45 : </a:t>
            </a:r>
            <a:r>
              <a:rPr lang="fr-FR" sz="2352" b="1" dirty="0" err="1">
                <a:solidFill>
                  <a:schemeClr val="bg2"/>
                </a:solidFill>
              </a:rPr>
              <a:t>Openflow</a:t>
            </a:r>
            <a:endParaRPr lang="fr-FR" sz="2352" b="1" dirty="0">
              <a:solidFill>
                <a:schemeClr val="bg2"/>
              </a:solidFill>
            </a:endParaRPr>
          </a:p>
          <a:p>
            <a:pPr defTabSz="448056">
              <a:spcAft>
                <a:spcPts val="600"/>
              </a:spcAft>
            </a:pPr>
            <a:r>
              <a:rPr lang="fr-FR" sz="2352" b="1" dirty="0">
                <a:solidFill>
                  <a:schemeClr val="bg2"/>
                </a:solidFill>
              </a:rPr>
              <a:t>0H15 &gt; 16h00 : Q/R</a:t>
            </a:r>
          </a:p>
          <a:p>
            <a:pPr defTabSz="448056">
              <a:spcAft>
                <a:spcPts val="600"/>
              </a:spcAft>
            </a:pPr>
            <a:endParaRPr lang="fr-FR" sz="2352" b="1" dirty="0">
              <a:solidFill>
                <a:schemeClr val="bg2"/>
              </a:solidFill>
            </a:endParaRPr>
          </a:p>
          <a:p>
            <a:pPr defTabSz="448056">
              <a:spcAft>
                <a:spcPts val="600"/>
              </a:spcAft>
            </a:pPr>
            <a:r>
              <a:rPr lang="fr-FR" sz="2352" b="1" dirty="0">
                <a:solidFill>
                  <a:schemeClr val="bg2"/>
                </a:solidFill>
              </a:rPr>
              <a:t>13h30 &gt; 16h00 (exceptionnel) </a:t>
            </a:r>
          </a:p>
          <a:p>
            <a:pPr defTabSz="448056">
              <a:spcAft>
                <a:spcPts val="600"/>
              </a:spcAft>
            </a:pPr>
            <a:endParaRPr lang="fr-FR" sz="2352" b="1" dirty="0">
              <a:solidFill>
                <a:schemeClr val="bg2"/>
              </a:solidFill>
            </a:endParaRPr>
          </a:p>
          <a:p>
            <a:pPr defTabSz="448056">
              <a:spcAft>
                <a:spcPts val="600"/>
              </a:spcAft>
            </a:pPr>
            <a:r>
              <a:rPr lang="fr-FR" b="1" dirty="0">
                <a:solidFill>
                  <a:srgbClr val="FF0000"/>
                </a:solidFill>
              </a:rPr>
              <a:t>Rattrapage d’1h30 sur le sujet fil rouge en fonction de vos disponibilités de groupe dans les semaines à venir + aide individuel si besoin</a:t>
            </a:r>
            <a:endParaRPr lang="fr-FR" sz="2400" b="1" dirty="0">
              <a:solidFill>
                <a:srgbClr val="FF0000"/>
              </a:solidFill>
            </a:endParaRPr>
          </a:p>
        </p:txBody>
      </p:sp>
      <p:pic>
        <p:nvPicPr>
          <p:cNvPr id="8" name="Image 7" descr="Une image contenant texte&#10;&#10;Description générée automatiquement">
            <a:extLst>
              <a:ext uri="{FF2B5EF4-FFF2-40B4-BE49-F238E27FC236}">
                <a16:creationId xmlns:a16="http://schemas.microsoft.com/office/drawing/2014/main" id="{8261D153-F447-B68A-41AE-84F13D2C344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233296" y="415480"/>
            <a:ext cx="3335475" cy="4450080"/>
          </a:xfrm>
          <a:prstGeom prst="rect">
            <a:avLst/>
          </a:prstGeom>
        </p:spPr>
      </p:pic>
    </p:spTree>
    <p:extLst>
      <p:ext uri="{BB962C8B-B14F-4D97-AF65-F5344CB8AC3E}">
        <p14:creationId xmlns:p14="http://schemas.microsoft.com/office/powerpoint/2010/main" val="2118527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dirty="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dirty="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dirty="0">
                <a:solidFill>
                  <a:schemeClr val="tx1"/>
                </a:solidFill>
                <a:latin typeface="+mn-lt"/>
                <a:ea typeface="+mn-ea"/>
                <a:cs typeface="+mn-cs"/>
              </a:rPr>
              <a:t>Les sujets abordés</a:t>
            </a:r>
            <a:endParaRPr lang="fr-FR" sz="2400" dirty="0"/>
          </a:p>
        </p:txBody>
      </p:sp>
      <p:sp>
        <p:nvSpPr>
          <p:cNvPr id="13" name="ZoneTexte 12">
            <a:extLst>
              <a:ext uri="{FF2B5EF4-FFF2-40B4-BE49-F238E27FC236}">
                <a16:creationId xmlns:a16="http://schemas.microsoft.com/office/drawing/2014/main" id="{7B5D16BB-19E1-8646-1525-55FA81ADAFE5}"/>
              </a:ext>
            </a:extLst>
          </p:cNvPr>
          <p:cNvSpPr txBox="1"/>
          <p:nvPr/>
        </p:nvSpPr>
        <p:spPr>
          <a:xfrm>
            <a:off x="63143" y="974607"/>
            <a:ext cx="9408027" cy="2693045"/>
          </a:xfrm>
          <a:prstGeom prst="rect">
            <a:avLst/>
          </a:prstGeom>
          <a:noFill/>
        </p:spPr>
        <p:txBody>
          <a:bodyPr wrap="square">
            <a:spAutoFit/>
          </a:bodyPr>
          <a:lstStyle/>
          <a:p>
            <a:pPr defTabSz="448056">
              <a:spcAft>
                <a:spcPts val="600"/>
              </a:spcAft>
            </a:pPr>
            <a:r>
              <a:rPr lang="fr-FR" sz="2400" b="1" i="0" u="sng" dirty="0">
                <a:solidFill>
                  <a:schemeClr val="bg2"/>
                </a:solidFill>
                <a:effectLst/>
                <a:latin typeface="Nunito Sans" pitchFamily="2" charset="0"/>
              </a:rPr>
              <a:t>RESEAU TRADITIONNEL</a:t>
            </a:r>
          </a:p>
          <a:p>
            <a:pPr defTabSz="448056">
              <a:spcAft>
                <a:spcPts val="600"/>
              </a:spcAft>
            </a:pPr>
            <a:endParaRPr lang="fr-FR" sz="2400" b="1" u="sng" dirty="0">
              <a:solidFill>
                <a:schemeClr val="bg2"/>
              </a:solidFill>
              <a:latin typeface="Nunito Sans" pitchFamily="2" charset="0"/>
            </a:endParaRPr>
          </a:p>
          <a:p>
            <a:pPr defTabSz="448056">
              <a:spcAft>
                <a:spcPts val="600"/>
              </a:spcAft>
            </a:pPr>
            <a:r>
              <a:rPr lang="fr-FR" sz="2400" dirty="0">
                <a:solidFill>
                  <a:schemeClr val="bg2"/>
                </a:solidFill>
                <a:latin typeface="Nunito Sans" pitchFamily="2" charset="0"/>
              </a:rPr>
              <a:t>Datacenter classique + VMWare</a:t>
            </a:r>
          </a:p>
          <a:p>
            <a:pPr defTabSz="448056">
              <a:spcAft>
                <a:spcPts val="600"/>
              </a:spcAft>
            </a:pPr>
            <a:endParaRPr lang="fr-FR" sz="2400" dirty="0">
              <a:solidFill>
                <a:schemeClr val="bg2"/>
              </a:solidFill>
              <a:latin typeface="Nunito Sans" pitchFamily="2" charset="0"/>
            </a:endParaRPr>
          </a:p>
          <a:p>
            <a:pPr defTabSz="448056">
              <a:spcAft>
                <a:spcPts val="600"/>
              </a:spcAft>
            </a:pPr>
            <a:r>
              <a:rPr lang="fr-FR" sz="2400" dirty="0">
                <a:solidFill>
                  <a:schemeClr val="bg2"/>
                </a:solidFill>
                <a:latin typeface="Nunito Sans" pitchFamily="2" charset="0"/>
              </a:rPr>
              <a:t>Avant &gt; 1 serveur physique = 1 OS</a:t>
            </a:r>
          </a:p>
          <a:p>
            <a:pPr defTabSz="448056">
              <a:spcAft>
                <a:spcPts val="600"/>
              </a:spcAft>
            </a:pPr>
            <a:r>
              <a:rPr lang="fr-FR" sz="2400" dirty="0">
                <a:solidFill>
                  <a:schemeClr val="bg2"/>
                </a:solidFill>
                <a:latin typeface="Nunito Sans" pitchFamily="2" charset="0"/>
              </a:rPr>
              <a:t>Aujourd’hui &gt; 1 serveur physique &gt; +100 OS embarqués</a:t>
            </a:r>
            <a:endParaRPr lang="fr-FR" sz="2400" dirty="0">
              <a:solidFill>
                <a:schemeClr val="bg2"/>
              </a:solidFill>
            </a:endParaRPr>
          </a:p>
        </p:txBody>
      </p:sp>
      <p:pic>
        <p:nvPicPr>
          <p:cNvPr id="19" name="Image 18">
            <a:extLst>
              <a:ext uri="{FF2B5EF4-FFF2-40B4-BE49-F238E27FC236}">
                <a16:creationId xmlns:a16="http://schemas.microsoft.com/office/drawing/2014/main" id="{7C4BB443-BA8E-6344-8170-FC129FA9284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112831" y="3851054"/>
            <a:ext cx="1660436" cy="1660436"/>
          </a:xfrm>
          <a:prstGeom prst="rect">
            <a:avLst/>
          </a:prstGeom>
        </p:spPr>
      </p:pic>
      <p:pic>
        <p:nvPicPr>
          <p:cNvPr id="21" name="Image 20">
            <a:extLst>
              <a:ext uri="{FF2B5EF4-FFF2-40B4-BE49-F238E27FC236}">
                <a16:creationId xmlns:a16="http://schemas.microsoft.com/office/drawing/2014/main" id="{E01CAD5F-91F8-01D3-1765-BAB1D555203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18589" y="3951225"/>
            <a:ext cx="1660436" cy="1660436"/>
          </a:xfrm>
          <a:prstGeom prst="rect">
            <a:avLst/>
          </a:prstGeom>
        </p:spPr>
      </p:pic>
      <p:pic>
        <p:nvPicPr>
          <p:cNvPr id="23" name="Image 22">
            <a:extLst>
              <a:ext uri="{FF2B5EF4-FFF2-40B4-BE49-F238E27FC236}">
                <a16:creationId xmlns:a16="http://schemas.microsoft.com/office/drawing/2014/main" id="{D6A2A7D5-3B4C-F828-519C-15C982700F2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871428" y="5013688"/>
            <a:ext cx="458216" cy="458789"/>
          </a:xfrm>
          <a:prstGeom prst="rect">
            <a:avLst/>
          </a:prstGeom>
        </p:spPr>
      </p:pic>
      <p:sp>
        <p:nvSpPr>
          <p:cNvPr id="25" name="Bulle narrative : rectangle 24">
            <a:extLst>
              <a:ext uri="{FF2B5EF4-FFF2-40B4-BE49-F238E27FC236}">
                <a16:creationId xmlns:a16="http://schemas.microsoft.com/office/drawing/2014/main" id="{3AA0C7D3-0483-00D6-A4A3-E93FA1DF426C}"/>
              </a:ext>
            </a:extLst>
          </p:cNvPr>
          <p:cNvSpPr/>
          <p:nvPr/>
        </p:nvSpPr>
        <p:spPr>
          <a:xfrm>
            <a:off x="8095376" y="771787"/>
            <a:ext cx="3741490" cy="2895865"/>
          </a:xfrm>
          <a:prstGeom prst="wedgeRectCallo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26" name="Image 25">
            <a:extLst>
              <a:ext uri="{FF2B5EF4-FFF2-40B4-BE49-F238E27FC236}">
                <a16:creationId xmlns:a16="http://schemas.microsoft.com/office/drawing/2014/main" id="{74D77BA5-1907-3F8C-57C6-5997894C778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213561" y="922700"/>
            <a:ext cx="389941" cy="389941"/>
          </a:xfrm>
          <a:prstGeom prst="rect">
            <a:avLst/>
          </a:prstGeom>
        </p:spPr>
      </p:pic>
      <p:pic>
        <p:nvPicPr>
          <p:cNvPr id="27" name="Image 26">
            <a:extLst>
              <a:ext uri="{FF2B5EF4-FFF2-40B4-BE49-F238E27FC236}">
                <a16:creationId xmlns:a16="http://schemas.microsoft.com/office/drawing/2014/main" id="{2B1FCE47-CA4E-C4B8-2739-25D608C7DF78}"/>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64084" y="1164625"/>
            <a:ext cx="239418" cy="239717"/>
          </a:xfrm>
          <a:prstGeom prst="rect">
            <a:avLst/>
          </a:prstGeom>
        </p:spPr>
      </p:pic>
      <p:pic>
        <p:nvPicPr>
          <p:cNvPr id="28" name="Image 27">
            <a:extLst>
              <a:ext uri="{FF2B5EF4-FFF2-40B4-BE49-F238E27FC236}">
                <a16:creationId xmlns:a16="http://schemas.microsoft.com/office/drawing/2014/main" id="{37CAA53B-826E-9E9E-7DE4-3D870AF9AB6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699527" y="922700"/>
            <a:ext cx="389941" cy="389941"/>
          </a:xfrm>
          <a:prstGeom prst="rect">
            <a:avLst/>
          </a:prstGeom>
        </p:spPr>
      </p:pic>
      <p:pic>
        <p:nvPicPr>
          <p:cNvPr id="29" name="Image 28">
            <a:extLst>
              <a:ext uri="{FF2B5EF4-FFF2-40B4-BE49-F238E27FC236}">
                <a16:creationId xmlns:a16="http://schemas.microsoft.com/office/drawing/2014/main" id="{A649E133-965E-E41F-5CC2-5C13DC0FD78B}"/>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850050" y="1164625"/>
            <a:ext cx="239418" cy="239717"/>
          </a:xfrm>
          <a:prstGeom prst="rect">
            <a:avLst/>
          </a:prstGeom>
        </p:spPr>
      </p:pic>
      <p:pic>
        <p:nvPicPr>
          <p:cNvPr id="30" name="Image 29">
            <a:extLst>
              <a:ext uri="{FF2B5EF4-FFF2-40B4-BE49-F238E27FC236}">
                <a16:creationId xmlns:a16="http://schemas.microsoft.com/office/drawing/2014/main" id="{25BB467F-EAB7-B535-5DA1-D0B7C5B4E14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141045" y="931215"/>
            <a:ext cx="389941" cy="389941"/>
          </a:xfrm>
          <a:prstGeom prst="rect">
            <a:avLst/>
          </a:prstGeom>
        </p:spPr>
      </p:pic>
      <p:pic>
        <p:nvPicPr>
          <p:cNvPr id="31" name="Image 30">
            <a:extLst>
              <a:ext uri="{FF2B5EF4-FFF2-40B4-BE49-F238E27FC236}">
                <a16:creationId xmlns:a16="http://schemas.microsoft.com/office/drawing/2014/main" id="{922F1818-6B07-223F-DBA5-07F9C81ABFAD}"/>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291568" y="1173140"/>
            <a:ext cx="239418" cy="239717"/>
          </a:xfrm>
          <a:prstGeom prst="rect">
            <a:avLst/>
          </a:prstGeom>
        </p:spPr>
      </p:pic>
      <p:pic>
        <p:nvPicPr>
          <p:cNvPr id="32" name="Image 31">
            <a:extLst>
              <a:ext uri="{FF2B5EF4-FFF2-40B4-BE49-F238E27FC236}">
                <a16:creationId xmlns:a16="http://schemas.microsoft.com/office/drawing/2014/main" id="{BF52450B-61ED-B34B-1913-2F7B5D74E1A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571433" y="922700"/>
            <a:ext cx="389941" cy="389941"/>
          </a:xfrm>
          <a:prstGeom prst="rect">
            <a:avLst/>
          </a:prstGeom>
        </p:spPr>
      </p:pic>
      <p:pic>
        <p:nvPicPr>
          <p:cNvPr id="33" name="Image 32">
            <a:extLst>
              <a:ext uri="{FF2B5EF4-FFF2-40B4-BE49-F238E27FC236}">
                <a16:creationId xmlns:a16="http://schemas.microsoft.com/office/drawing/2014/main" id="{36CB92F7-F696-DC29-E63D-4B46F3FA491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721956" y="1164625"/>
            <a:ext cx="239418" cy="239717"/>
          </a:xfrm>
          <a:prstGeom prst="rect">
            <a:avLst/>
          </a:prstGeom>
        </p:spPr>
      </p:pic>
      <p:pic>
        <p:nvPicPr>
          <p:cNvPr id="34" name="Image 33">
            <a:extLst>
              <a:ext uri="{FF2B5EF4-FFF2-40B4-BE49-F238E27FC236}">
                <a16:creationId xmlns:a16="http://schemas.microsoft.com/office/drawing/2014/main" id="{68B49A3A-5133-317A-BCE0-42398D4B018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213561" y="1511680"/>
            <a:ext cx="389941" cy="389941"/>
          </a:xfrm>
          <a:prstGeom prst="rect">
            <a:avLst/>
          </a:prstGeom>
        </p:spPr>
      </p:pic>
      <p:pic>
        <p:nvPicPr>
          <p:cNvPr id="35" name="Image 34">
            <a:extLst>
              <a:ext uri="{FF2B5EF4-FFF2-40B4-BE49-F238E27FC236}">
                <a16:creationId xmlns:a16="http://schemas.microsoft.com/office/drawing/2014/main" id="{508A1926-3582-00BA-8DE1-2B41F6F634AC}"/>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64084" y="1753605"/>
            <a:ext cx="239418" cy="239717"/>
          </a:xfrm>
          <a:prstGeom prst="rect">
            <a:avLst/>
          </a:prstGeom>
        </p:spPr>
      </p:pic>
      <p:pic>
        <p:nvPicPr>
          <p:cNvPr id="36" name="Image 35">
            <a:extLst>
              <a:ext uri="{FF2B5EF4-FFF2-40B4-BE49-F238E27FC236}">
                <a16:creationId xmlns:a16="http://schemas.microsoft.com/office/drawing/2014/main" id="{FC10B8A5-69DA-C402-6561-4FFFC6FEF6A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699527" y="1511680"/>
            <a:ext cx="389941" cy="389941"/>
          </a:xfrm>
          <a:prstGeom prst="rect">
            <a:avLst/>
          </a:prstGeom>
        </p:spPr>
      </p:pic>
      <p:pic>
        <p:nvPicPr>
          <p:cNvPr id="37" name="Image 36">
            <a:extLst>
              <a:ext uri="{FF2B5EF4-FFF2-40B4-BE49-F238E27FC236}">
                <a16:creationId xmlns:a16="http://schemas.microsoft.com/office/drawing/2014/main" id="{32EFE0D0-3F53-9A52-A24F-AAB86608AAAE}"/>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850050" y="1753605"/>
            <a:ext cx="239418" cy="239717"/>
          </a:xfrm>
          <a:prstGeom prst="rect">
            <a:avLst/>
          </a:prstGeom>
        </p:spPr>
      </p:pic>
      <p:pic>
        <p:nvPicPr>
          <p:cNvPr id="38" name="Image 37">
            <a:extLst>
              <a:ext uri="{FF2B5EF4-FFF2-40B4-BE49-F238E27FC236}">
                <a16:creationId xmlns:a16="http://schemas.microsoft.com/office/drawing/2014/main" id="{67F86226-56E2-8186-9688-47C5C42B8A5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141045" y="1520195"/>
            <a:ext cx="389941" cy="389941"/>
          </a:xfrm>
          <a:prstGeom prst="rect">
            <a:avLst/>
          </a:prstGeom>
        </p:spPr>
      </p:pic>
      <p:pic>
        <p:nvPicPr>
          <p:cNvPr id="39" name="Image 38">
            <a:extLst>
              <a:ext uri="{FF2B5EF4-FFF2-40B4-BE49-F238E27FC236}">
                <a16:creationId xmlns:a16="http://schemas.microsoft.com/office/drawing/2014/main" id="{08AC8C3D-A2DD-E923-62EF-F74DB623239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291568" y="1762120"/>
            <a:ext cx="239418" cy="239717"/>
          </a:xfrm>
          <a:prstGeom prst="rect">
            <a:avLst/>
          </a:prstGeom>
        </p:spPr>
      </p:pic>
      <p:pic>
        <p:nvPicPr>
          <p:cNvPr id="40" name="Image 39">
            <a:extLst>
              <a:ext uri="{FF2B5EF4-FFF2-40B4-BE49-F238E27FC236}">
                <a16:creationId xmlns:a16="http://schemas.microsoft.com/office/drawing/2014/main" id="{82CE8CEA-C64C-7BEF-587F-04389967F7B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571433" y="1511680"/>
            <a:ext cx="389941" cy="389941"/>
          </a:xfrm>
          <a:prstGeom prst="rect">
            <a:avLst/>
          </a:prstGeom>
        </p:spPr>
      </p:pic>
      <p:pic>
        <p:nvPicPr>
          <p:cNvPr id="41" name="Image 40">
            <a:extLst>
              <a:ext uri="{FF2B5EF4-FFF2-40B4-BE49-F238E27FC236}">
                <a16:creationId xmlns:a16="http://schemas.microsoft.com/office/drawing/2014/main" id="{DFD23E96-D945-CDFB-5BDA-58035E9F92FB}"/>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721956" y="1753605"/>
            <a:ext cx="239418" cy="239717"/>
          </a:xfrm>
          <a:prstGeom prst="rect">
            <a:avLst/>
          </a:prstGeom>
        </p:spPr>
      </p:pic>
      <p:pic>
        <p:nvPicPr>
          <p:cNvPr id="42" name="Image 41">
            <a:extLst>
              <a:ext uri="{FF2B5EF4-FFF2-40B4-BE49-F238E27FC236}">
                <a16:creationId xmlns:a16="http://schemas.microsoft.com/office/drawing/2014/main" id="{6FCCCB0D-A5F6-197D-C7AE-7C9625136FA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213561" y="2145786"/>
            <a:ext cx="389941" cy="389941"/>
          </a:xfrm>
          <a:prstGeom prst="rect">
            <a:avLst/>
          </a:prstGeom>
        </p:spPr>
      </p:pic>
      <p:pic>
        <p:nvPicPr>
          <p:cNvPr id="43" name="Image 42">
            <a:extLst>
              <a:ext uri="{FF2B5EF4-FFF2-40B4-BE49-F238E27FC236}">
                <a16:creationId xmlns:a16="http://schemas.microsoft.com/office/drawing/2014/main" id="{A490A94C-B4D7-B630-F42B-6895A18D4856}"/>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64084" y="2387711"/>
            <a:ext cx="239418" cy="239717"/>
          </a:xfrm>
          <a:prstGeom prst="rect">
            <a:avLst/>
          </a:prstGeom>
        </p:spPr>
      </p:pic>
      <p:pic>
        <p:nvPicPr>
          <p:cNvPr id="44" name="Image 43">
            <a:extLst>
              <a:ext uri="{FF2B5EF4-FFF2-40B4-BE49-F238E27FC236}">
                <a16:creationId xmlns:a16="http://schemas.microsoft.com/office/drawing/2014/main" id="{02B2F68F-7031-2A58-94E3-8A74E75AC16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699527" y="2145786"/>
            <a:ext cx="389941" cy="389941"/>
          </a:xfrm>
          <a:prstGeom prst="rect">
            <a:avLst/>
          </a:prstGeom>
        </p:spPr>
      </p:pic>
      <p:pic>
        <p:nvPicPr>
          <p:cNvPr id="45" name="Image 44">
            <a:extLst>
              <a:ext uri="{FF2B5EF4-FFF2-40B4-BE49-F238E27FC236}">
                <a16:creationId xmlns:a16="http://schemas.microsoft.com/office/drawing/2014/main" id="{CF818039-12ED-3B53-0263-11506424CEE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850050" y="2387711"/>
            <a:ext cx="239418" cy="239717"/>
          </a:xfrm>
          <a:prstGeom prst="rect">
            <a:avLst/>
          </a:prstGeom>
        </p:spPr>
      </p:pic>
      <p:pic>
        <p:nvPicPr>
          <p:cNvPr id="46" name="Image 45">
            <a:extLst>
              <a:ext uri="{FF2B5EF4-FFF2-40B4-BE49-F238E27FC236}">
                <a16:creationId xmlns:a16="http://schemas.microsoft.com/office/drawing/2014/main" id="{2400A329-704A-5ED6-6112-4BC92144504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141045" y="2154301"/>
            <a:ext cx="389941" cy="389941"/>
          </a:xfrm>
          <a:prstGeom prst="rect">
            <a:avLst/>
          </a:prstGeom>
        </p:spPr>
      </p:pic>
      <p:pic>
        <p:nvPicPr>
          <p:cNvPr id="47" name="Image 46">
            <a:extLst>
              <a:ext uri="{FF2B5EF4-FFF2-40B4-BE49-F238E27FC236}">
                <a16:creationId xmlns:a16="http://schemas.microsoft.com/office/drawing/2014/main" id="{F43422B4-7B21-345E-67C5-C901D5BF6B9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291568" y="2396226"/>
            <a:ext cx="239418" cy="239717"/>
          </a:xfrm>
          <a:prstGeom prst="rect">
            <a:avLst/>
          </a:prstGeom>
        </p:spPr>
      </p:pic>
      <p:pic>
        <p:nvPicPr>
          <p:cNvPr id="48" name="Image 47">
            <a:extLst>
              <a:ext uri="{FF2B5EF4-FFF2-40B4-BE49-F238E27FC236}">
                <a16:creationId xmlns:a16="http://schemas.microsoft.com/office/drawing/2014/main" id="{6D1419ED-9568-4EF6-0416-4A4899BC88A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571433" y="2145786"/>
            <a:ext cx="389941" cy="389941"/>
          </a:xfrm>
          <a:prstGeom prst="rect">
            <a:avLst/>
          </a:prstGeom>
        </p:spPr>
      </p:pic>
      <p:pic>
        <p:nvPicPr>
          <p:cNvPr id="49" name="Image 48">
            <a:extLst>
              <a:ext uri="{FF2B5EF4-FFF2-40B4-BE49-F238E27FC236}">
                <a16:creationId xmlns:a16="http://schemas.microsoft.com/office/drawing/2014/main" id="{C39B9A0C-1924-E2B8-64E9-5C0EC5A3856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721956" y="2387711"/>
            <a:ext cx="239418" cy="239717"/>
          </a:xfrm>
          <a:prstGeom prst="rect">
            <a:avLst/>
          </a:prstGeom>
        </p:spPr>
      </p:pic>
      <p:pic>
        <p:nvPicPr>
          <p:cNvPr id="50" name="Image 49">
            <a:extLst>
              <a:ext uri="{FF2B5EF4-FFF2-40B4-BE49-F238E27FC236}">
                <a16:creationId xmlns:a16="http://schemas.microsoft.com/office/drawing/2014/main" id="{AC3439B5-4B16-8CF5-66BA-EDDEB7D995C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231284" y="2797517"/>
            <a:ext cx="389941" cy="389941"/>
          </a:xfrm>
          <a:prstGeom prst="rect">
            <a:avLst/>
          </a:prstGeom>
        </p:spPr>
      </p:pic>
      <p:pic>
        <p:nvPicPr>
          <p:cNvPr id="51" name="Image 50">
            <a:extLst>
              <a:ext uri="{FF2B5EF4-FFF2-40B4-BE49-F238E27FC236}">
                <a16:creationId xmlns:a16="http://schemas.microsoft.com/office/drawing/2014/main" id="{94B77199-F4ED-B0E0-DB2E-53502370D97C}"/>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81807" y="3039442"/>
            <a:ext cx="239418" cy="239717"/>
          </a:xfrm>
          <a:prstGeom prst="rect">
            <a:avLst/>
          </a:prstGeom>
        </p:spPr>
      </p:pic>
      <p:pic>
        <p:nvPicPr>
          <p:cNvPr id="52" name="Image 51">
            <a:extLst>
              <a:ext uri="{FF2B5EF4-FFF2-40B4-BE49-F238E27FC236}">
                <a16:creationId xmlns:a16="http://schemas.microsoft.com/office/drawing/2014/main" id="{5D168018-1C44-3247-10D8-1CD44108391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717250" y="2797517"/>
            <a:ext cx="389941" cy="389941"/>
          </a:xfrm>
          <a:prstGeom prst="rect">
            <a:avLst/>
          </a:prstGeom>
        </p:spPr>
      </p:pic>
      <p:pic>
        <p:nvPicPr>
          <p:cNvPr id="53" name="Image 52">
            <a:extLst>
              <a:ext uri="{FF2B5EF4-FFF2-40B4-BE49-F238E27FC236}">
                <a16:creationId xmlns:a16="http://schemas.microsoft.com/office/drawing/2014/main" id="{49AD2F7D-0C4F-DB14-1ED7-071447CA57CC}"/>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867773" y="3039442"/>
            <a:ext cx="239418" cy="239717"/>
          </a:xfrm>
          <a:prstGeom prst="rect">
            <a:avLst/>
          </a:prstGeom>
        </p:spPr>
      </p:pic>
      <p:pic>
        <p:nvPicPr>
          <p:cNvPr id="54" name="Image 53">
            <a:extLst>
              <a:ext uri="{FF2B5EF4-FFF2-40B4-BE49-F238E27FC236}">
                <a16:creationId xmlns:a16="http://schemas.microsoft.com/office/drawing/2014/main" id="{ED5F5A8A-DE59-FA7E-D3CC-CE47EB10D89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158768" y="2806032"/>
            <a:ext cx="389941" cy="389941"/>
          </a:xfrm>
          <a:prstGeom prst="rect">
            <a:avLst/>
          </a:prstGeom>
        </p:spPr>
      </p:pic>
      <p:pic>
        <p:nvPicPr>
          <p:cNvPr id="55" name="Image 54">
            <a:extLst>
              <a:ext uri="{FF2B5EF4-FFF2-40B4-BE49-F238E27FC236}">
                <a16:creationId xmlns:a16="http://schemas.microsoft.com/office/drawing/2014/main" id="{C290022D-6320-8CC6-9C38-4CB631490946}"/>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309291" y="3047957"/>
            <a:ext cx="239418" cy="239717"/>
          </a:xfrm>
          <a:prstGeom prst="rect">
            <a:avLst/>
          </a:prstGeom>
        </p:spPr>
      </p:pic>
      <p:pic>
        <p:nvPicPr>
          <p:cNvPr id="56" name="Image 55">
            <a:extLst>
              <a:ext uri="{FF2B5EF4-FFF2-40B4-BE49-F238E27FC236}">
                <a16:creationId xmlns:a16="http://schemas.microsoft.com/office/drawing/2014/main" id="{8D1C78D1-270F-955B-2775-6E481182E0C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589156" y="2797517"/>
            <a:ext cx="389941" cy="389941"/>
          </a:xfrm>
          <a:prstGeom prst="rect">
            <a:avLst/>
          </a:prstGeom>
        </p:spPr>
      </p:pic>
      <p:pic>
        <p:nvPicPr>
          <p:cNvPr id="57" name="Image 56">
            <a:extLst>
              <a:ext uri="{FF2B5EF4-FFF2-40B4-BE49-F238E27FC236}">
                <a16:creationId xmlns:a16="http://schemas.microsoft.com/office/drawing/2014/main" id="{C846E728-C678-9031-C0DF-340DCF3C1F2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739679" y="3039442"/>
            <a:ext cx="239418" cy="239717"/>
          </a:xfrm>
          <a:prstGeom prst="rect">
            <a:avLst/>
          </a:prstGeom>
        </p:spPr>
      </p:pic>
      <p:pic>
        <p:nvPicPr>
          <p:cNvPr id="61" name="Image 60" descr="Une image contenant logo&#10;&#10;Description générée automatiquement">
            <a:extLst>
              <a:ext uri="{FF2B5EF4-FFF2-40B4-BE49-F238E27FC236}">
                <a16:creationId xmlns:a16="http://schemas.microsoft.com/office/drawing/2014/main" id="{628547D0-B800-2B8F-7A63-7AB9741523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03308" y="4164243"/>
            <a:ext cx="1028149" cy="680673"/>
          </a:xfrm>
          <a:prstGeom prst="rect">
            <a:avLst/>
          </a:prstGeom>
        </p:spPr>
      </p:pic>
      <p:pic>
        <p:nvPicPr>
          <p:cNvPr id="62" name="Image 61">
            <a:extLst>
              <a:ext uri="{FF2B5EF4-FFF2-40B4-BE49-F238E27FC236}">
                <a16:creationId xmlns:a16="http://schemas.microsoft.com/office/drawing/2014/main" id="{61922D0B-D837-B3F2-7C2C-1D9B7679643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841080" y="3930928"/>
            <a:ext cx="1660436" cy="1660436"/>
          </a:xfrm>
          <a:prstGeom prst="rect">
            <a:avLst/>
          </a:prstGeom>
        </p:spPr>
      </p:pic>
    </p:spTree>
    <p:extLst>
      <p:ext uri="{BB962C8B-B14F-4D97-AF65-F5344CB8AC3E}">
        <p14:creationId xmlns:p14="http://schemas.microsoft.com/office/powerpoint/2010/main" val="14889933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a:solidFill>
                  <a:schemeClr val="tx1"/>
                </a:solidFill>
                <a:latin typeface="+mn-lt"/>
                <a:ea typeface="+mn-ea"/>
                <a:cs typeface="+mn-cs"/>
              </a:rPr>
              <a:t>Les sujets abordés</a:t>
            </a:r>
            <a:endParaRPr lang="fr-FR" sz="2400"/>
          </a:p>
        </p:txBody>
      </p:sp>
      <p:sp>
        <p:nvSpPr>
          <p:cNvPr id="8" name="ZoneTexte 7">
            <a:extLst>
              <a:ext uri="{FF2B5EF4-FFF2-40B4-BE49-F238E27FC236}">
                <a16:creationId xmlns:a16="http://schemas.microsoft.com/office/drawing/2014/main" id="{5067FC11-D54D-4548-45EA-54656741DED8}"/>
              </a:ext>
            </a:extLst>
          </p:cNvPr>
          <p:cNvSpPr txBox="1"/>
          <p:nvPr/>
        </p:nvSpPr>
        <p:spPr>
          <a:xfrm>
            <a:off x="5857471" y="1460266"/>
            <a:ext cx="6119812" cy="830997"/>
          </a:xfrm>
          <a:prstGeom prst="rect">
            <a:avLst/>
          </a:prstGeom>
          <a:noFill/>
        </p:spPr>
        <p:txBody>
          <a:bodyPr wrap="square">
            <a:spAutoFit/>
          </a:bodyPr>
          <a:lstStyle/>
          <a:p>
            <a:pPr defTabSz="448056">
              <a:spcAft>
                <a:spcPts val="600"/>
              </a:spcAft>
            </a:pPr>
            <a:r>
              <a:rPr lang="fr-FR" sz="2400" b="0" i="0" dirty="0">
                <a:solidFill>
                  <a:schemeClr val="bg2"/>
                </a:solidFill>
                <a:effectLst/>
                <a:latin typeface="Nunito Sans" pitchFamily="2" charset="0"/>
              </a:rPr>
              <a:t>Aujourd’hui CISCO propose de virtualiser les routeurs, les ASA….sur VMWare </a:t>
            </a:r>
            <a:endParaRPr lang="fr-FR" sz="2400" b="1" dirty="0">
              <a:solidFill>
                <a:schemeClr val="bg2"/>
              </a:solidFill>
            </a:endParaRPr>
          </a:p>
        </p:txBody>
      </p:sp>
      <p:pic>
        <p:nvPicPr>
          <p:cNvPr id="3" name="Image 2">
            <a:extLst>
              <a:ext uri="{FF2B5EF4-FFF2-40B4-BE49-F238E27FC236}">
                <a16:creationId xmlns:a16="http://schemas.microsoft.com/office/drawing/2014/main" id="{FEA11BE9-0416-E905-62A9-02A89A5181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9725" y="1713967"/>
            <a:ext cx="2143125" cy="2143125"/>
          </a:xfrm>
          <a:prstGeom prst="rect">
            <a:avLst/>
          </a:prstGeom>
        </p:spPr>
      </p:pic>
    </p:spTree>
    <p:extLst>
      <p:ext uri="{BB962C8B-B14F-4D97-AF65-F5344CB8AC3E}">
        <p14:creationId xmlns:p14="http://schemas.microsoft.com/office/powerpoint/2010/main" val="24706716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dirty="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dirty="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dirty="0">
                <a:solidFill>
                  <a:schemeClr val="tx1"/>
                </a:solidFill>
                <a:latin typeface="+mn-lt"/>
                <a:ea typeface="+mn-ea"/>
                <a:cs typeface="+mn-cs"/>
              </a:rPr>
              <a:t>Les sujets abordés</a:t>
            </a:r>
            <a:endParaRPr lang="fr-FR" sz="2400" dirty="0"/>
          </a:p>
        </p:txBody>
      </p:sp>
      <p:sp>
        <p:nvSpPr>
          <p:cNvPr id="8" name="ZoneTexte 7">
            <a:extLst>
              <a:ext uri="{FF2B5EF4-FFF2-40B4-BE49-F238E27FC236}">
                <a16:creationId xmlns:a16="http://schemas.microsoft.com/office/drawing/2014/main" id="{5067FC11-D54D-4548-45EA-54656741DED8}"/>
              </a:ext>
            </a:extLst>
          </p:cNvPr>
          <p:cNvSpPr txBox="1"/>
          <p:nvPr/>
        </p:nvSpPr>
        <p:spPr>
          <a:xfrm>
            <a:off x="3759089" y="75141"/>
            <a:ext cx="6119812" cy="1015663"/>
          </a:xfrm>
          <a:prstGeom prst="rect">
            <a:avLst/>
          </a:prstGeom>
          <a:noFill/>
        </p:spPr>
        <p:txBody>
          <a:bodyPr wrap="square">
            <a:spAutoFit/>
          </a:bodyPr>
          <a:lstStyle/>
          <a:p>
            <a:pPr defTabSz="448056">
              <a:spcAft>
                <a:spcPts val="600"/>
              </a:spcAft>
            </a:pPr>
            <a:r>
              <a:rPr lang="fr-FR" sz="6000" b="1" i="0" dirty="0" err="1">
                <a:solidFill>
                  <a:schemeClr val="bg2"/>
                </a:solidFill>
                <a:effectLst/>
                <a:latin typeface="Nunito Sans" pitchFamily="2" charset="0"/>
              </a:rPr>
              <a:t>Keep</a:t>
            </a:r>
            <a:r>
              <a:rPr lang="fr-FR" sz="6000" b="1" i="0" dirty="0">
                <a:solidFill>
                  <a:schemeClr val="bg2"/>
                </a:solidFill>
                <a:effectLst/>
                <a:latin typeface="Nunito Sans" pitchFamily="2" charset="0"/>
              </a:rPr>
              <a:t> In </a:t>
            </a:r>
            <a:r>
              <a:rPr lang="fr-FR" sz="6000" b="1" i="0" dirty="0" err="1">
                <a:solidFill>
                  <a:schemeClr val="bg2"/>
                </a:solidFill>
                <a:effectLst/>
                <a:latin typeface="Nunito Sans" pitchFamily="2" charset="0"/>
              </a:rPr>
              <a:t>Mind</a:t>
            </a:r>
            <a:endParaRPr lang="fr-FR" sz="6000" b="1" dirty="0">
              <a:solidFill>
                <a:schemeClr val="bg2"/>
              </a:solidFill>
            </a:endParaRPr>
          </a:p>
        </p:txBody>
      </p:sp>
      <p:sp>
        <p:nvSpPr>
          <p:cNvPr id="5" name="ZoneTexte 4">
            <a:extLst>
              <a:ext uri="{FF2B5EF4-FFF2-40B4-BE49-F238E27FC236}">
                <a16:creationId xmlns:a16="http://schemas.microsoft.com/office/drawing/2014/main" id="{5C543D6D-8370-55D2-520C-488F87B86064}"/>
              </a:ext>
            </a:extLst>
          </p:cNvPr>
          <p:cNvSpPr txBox="1"/>
          <p:nvPr/>
        </p:nvSpPr>
        <p:spPr>
          <a:xfrm>
            <a:off x="145623" y="1165945"/>
            <a:ext cx="11850633" cy="2092881"/>
          </a:xfrm>
          <a:prstGeom prst="rect">
            <a:avLst/>
          </a:prstGeom>
          <a:noFill/>
        </p:spPr>
        <p:txBody>
          <a:bodyPr wrap="square">
            <a:spAutoFit/>
          </a:bodyPr>
          <a:lstStyle/>
          <a:p>
            <a:pPr defTabSz="448056">
              <a:spcAft>
                <a:spcPts val="600"/>
              </a:spcAft>
            </a:pPr>
            <a:r>
              <a:rPr lang="fr-FR" sz="2400" b="0" i="0" dirty="0">
                <a:solidFill>
                  <a:schemeClr val="bg2"/>
                </a:solidFill>
                <a:effectLst/>
                <a:latin typeface="Nunito Sans" pitchFamily="2" charset="0"/>
              </a:rPr>
              <a:t>Avant : vous deviez intervenir sur les équipements en mode CLI, et de manière unitaire.</a:t>
            </a:r>
          </a:p>
          <a:p>
            <a:pPr defTabSz="448056">
              <a:spcAft>
                <a:spcPts val="600"/>
              </a:spcAft>
            </a:pPr>
            <a:endParaRPr lang="fr-FR" sz="2400" dirty="0">
              <a:solidFill>
                <a:schemeClr val="bg2"/>
              </a:solidFill>
              <a:latin typeface="Nunito Sans" pitchFamily="2" charset="0"/>
            </a:endParaRPr>
          </a:p>
          <a:p>
            <a:pPr defTabSz="448056">
              <a:spcAft>
                <a:spcPts val="600"/>
              </a:spcAft>
            </a:pPr>
            <a:r>
              <a:rPr lang="fr-FR" sz="2400" dirty="0">
                <a:solidFill>
                  <a:schemeClr val="bg2"/>
                </a:solidFill>
                <a:latin typeface="Nunito Sans" pitchFamily="2" charset="0"/>
              </a:rPr>
              <a:t>Seul les WLC (Wireless LAN Controller) avaient la possibilité d’être contrôlé par un manager « central »</a:t>
            </a:r>
            <a:endParaRPr lang="fr-FR" sz="2400" b="1" dirty="0">
              <a:solidFill>
                <a:schemeClr val="bg2"/>
              </a:solidFill>
            </a:endParaRPr>
          </a:p>
        </p:txBody>
      </p:sp>
      <p:pic>
        <p:nvPicPr>
          <p:cNvPr id="7" name="Image 6">
            <a:extLst>
              <a:ext uri="{FF2B5EF4-FFF2-40B4-BE49-F238E27FC236}">
                <a16:creationId xmlns:a16="http://schemas.microsoft.com/office/drawing/2014/main" id="{196E2A1B-9CBB-09B9-B4BC-2E6401C5A8A9}"/>
              </a:ext>
            </a:extLst>
          </p:cNvPr>
          <p:cNvPicPr>
            <a:picLocks noChangeAspect="1"/>
          </p:cNvPicPr>
          <p:nvPr/>
        </p:nvPicPr>
        <p:blipFill>
          <a:blip r:embed="rId3"/>
          <a:stretch>
            <a:fillRect/>
          </a:stretch>
        </p:blipFill>
        <p:spPr>
          <a:xfrm>
            <a:off x="3573710" y="3049673"/>
            <a:ext cx="2705499" cy="2519009"/>
          </a:xfrm>
          <a:prstGeom prst="rect">
            <a:avLst/>
          </a:prstGeom>
        </p:spPr>
      </p:pic>
    </p:spTree>
    <p:extLst>
      <p:ext uri="{BB962C8B-B14F-4D97-AF65-F5344CB8AC3E}">
        <p14:creationId xmlns:p14="http://schemas.microsoft.com/office/powerpoint/2010/main" val="37850421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dirty="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dirty="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dirty="0">
                <a:solidFill>
                  <a:schemeClr val="tx1"/>
                </a:solidFill>
                <a:latin typeface="+mn-lt"/>
                <a:ea typeface="+mn-ea"/>
                <a:cs typeface="+mn-cs"/>
              </a:rPr>
              <a:t>Les sujets abordés</a:t>
            </a:r>
            <a:endParaRPr lang="fr-FR" sz="2400" dirty="0"/>
          </a:p>
        </p:txBody>
      </p:sp>
      <p:sp>
        <p:nvSpPr>
          <p:cNvPr id="8" name="ZoneTexte 7">
            <a:extLst>
              <a:ext uri="{FF2B5EF4-FFF2-40B4-BE49-F238E27FC236}">
                <a16:creationId xmlns:a16="http://schemas.microsoft.com/office/drawing/2014/main" id="{5067FC11-D54D-4548-45EA-54656741DED8}"/>
              </a:ext>
            </a:extLst>
          </p:cNvPr>
          <p:cNvSpPr txBox="1"/>
          <p:nvPr/>
        </p:nvSpPr>
        <p:spPr>
          <a:xfrm>
            <a:off x="3759089" y="75141"/>
            <a:ext cx="6119812" cy="1015663"/>
          </a:xfrm>
          <a:prstGeom prst="rect">
            <a:avLst/>
          </a:prstGeom>
          <a:noFill/>
        </p:spPr>
        <p:txBody>
          <a:bodyPr wrap="square">
            <a:spAutoFit/>
          </a:bodyPr>
          <a:lstStyle/>
          <a:p>
            <a:pPr defTabSz="448056">
              <a:spcAft>
                <a:spcPts val="600"/>
              </a:spcAft>
            </a:pPr>
            <a:r>
              <a:rPr lang="fr-FR" sz="6000" b="1" i="0" dirty="0" err="1">
                <a:solidFill>
                  <a:schemeClr val="bg2"/>
                </a:solidFill>
                <a:effectLst/>
                <a:latin typeface="Nunito Sans" pitchFamily="2" charset="0"/>
              </a:rPr>
              <a:t>Keep</a:t>
            </a:r>
            <a:r>
              <a:rPr lang="fr-FR" sz="6000" b="1" i="0" dirty="0">
                <a:solidFill>
                  <a:schemeClr val="bg2"/>
                </a:solidFill>
                <a:effectLst/>
                <a:latin typeface="Nunito Sans" pitchFamily="2" charset="0"/>
              </a:rPr>
              <a:t> In </a:t>
            </a:r>
            <a:r>
              <a:rPr lang="fr-FR" sz="6000" b="1" i="0" dirty="0" err="1">
                <a:solidFill>
                  <a:schemeClr val="bg2"/>
                </a:solidFill>
                <a:effectLst/>
                <a:latin typeface="Nunito Sans" pitchFamily="2" charset="0"/>
              </a:rPr>
              <a:t>Mind</a:t>
            </a:r>
            <a:endParaRPr lang="fr-FR" sz="6000" b="1" dirty="0">
              <a:solidFill>
                <a:schemeClr val="bg2"/>
              </a:solidFill>
            </a:endParaRPr>
          </a:p>
        </p:txBody>
      </p:sp>
      <p:sp>
        <p:nvSpPr>
          <p:cNvPr id="5" name="ZoneTexte 4">
            <a:extLst>
              <a:ext uri="{FF2B5EF4-FFF2-40B4-BE49-F238E27FC236}">
                <a16:creationId xmlns:a16="http://schemas.microsoft.com/office/drawing/2014/main" id="{5C543D6D-8370-55D2-520C-488F87B86064}"/>
              </a:ext>
            </a:extLst>
          </p:cNvPr>
          <p:cNvSpPr txBox="1"/>
          <p:nvPr/>
        </p:nvSpPr>
        <p:spPr>
          <a:xfrm>
            <a:off x="145623" y="1165945"/>
            <a:ext cx="11850633" cy="2092881"/>
          </a:xfrm>
          <a:prstGeom prst="rect">
            <a:avLst/>
          </a:prstGeom>
          <a:noFill/>
        </p:spPr>
        <p:txBody>
          <a:bodyPr wrap="square">
            <a:spAutoFit/>
          </a:bodyPr>
          <a:lstStyle/>
          <a:p>
            <a:pPr defTabSz="448056">
              <a:spcAft>
                <a:spcPts val="600"/>
              </a:spcAft>
            </a:pPr>
            <a:r>
              <a:rPr lang="fr-FR" sz="2400" b="0" i="0" dirty="0">
                <a:solidFill>
                  <a:schemeClr val="bg2"/>
                </a:solidFill>
                <a:effectLst/>
                <a:latin typeface="Nunito Sans" pitchFamily="2" charset="0"/>
              </a:rPr>
              <a:t>Avant : vous deviez intervenir sur les équipements en mode CLI, et de manière unitaire.</a:t>
            </a:r>
          </a:p>
          <a:p>
            <a:pPr defTabSz="448056">
              <a:spcAft>
                <a:spcPts val="600"/>
              </a:spcAft>
            </a:pPr>
            <a:endParaRPr lang="fr-FR" sz="2400" dirty="0">
              <a:solidFill>
                <a:schemeClr val="bg2"/>
              </a:solidFill>
              <a:latin typeface="Nunito Sans" pitchFamily="2" charset="0"/>
            </a:endParaRPr>
          </a:p>
          <a:p>
            <a:pPr defTabSz="448056">
              <a:spcAft>
                <a:spcPts val="600"/>
              </a:spcAft>
            </a:pPr>
            <a:r>
              <a:rPr lang="fr-FR" sz="2400" dirty="0">
                <a:solidFill>
                  <a:schemeClr val="bg2"/>
                </a:solidFill>
                <a:latin typeface="Nunito Sans" pitchFamily="2" charset="0"/>
              </a:rPr>
              <a:t>Seul les WLC (Wireless LAN Controller) avaient la possibilité d’être contrôlé par un manager « central »</a:t>
            </a:r>
            <a:endParaRPr lang="fr-FR" sz="2400" b="1" dirty="0">
              <a:solidFill>
                <a:schemeClr val="bg2"/>
              </a:solidFill>
            </a:endParaRPr>
          </a:p>
        </p:txBody>
      </p:sp>
      <p:pic>
        <p:nvPicPr>
          <p:cNvPr id="7" name="Image 6">
            <a:extLst>
              <a:ext uri="{FF2B5EF4-FFF2-40B4-BE49-F238E27FC236}">
                <a16:creationId xmlns:a16="http://schemas.microsoft.com/office/drawing/2014/main" id="{196E2A1B-9CBB-09B9-B4BC-2E6401C5A8A9}"/>
              </a:ext>
            </a:extLst>
          </p:cNvPr>
          <p:cNvPicPr>
            <a:picLocks noChangeAspect="1"/>
          </p:cNvPicPr>
          <p:nvPr/>
        </p:nvPicPr>
        <p:blipFill>
          <a:blip r:embed="rId3"/>
          <a:stretch>
            <a:fillRect/>
          </a:stretch>
        </p:blipFill>
        <p:spPr>
          <a:xfrm>
            <a:off x="3573710" y="3049673"/>
            <a:ext cx="2705499" cy="2519009"/>
          </a:xfrm>
          <a:prstGeom prst="rect">
            <a:avLst/>
          </a:prstGeom>
        </p:spPr>
      </p:pic>
      <p:pic>
        <p:nvPicPr>
          <p:cNvPr id="4" name="Image 3">
            <a:extLst>
              <a:ext uri="{FF2B5EF4-FFF2-40B4-BE49-F238E27FC236}">
                <a16:creationId xmlns:a16="http://schemas.microsoft.com/office/drawing/2014/main" id="{832E0852-3594-986D-A1A8-0A827727A3B2}"/>
              </a:ext>
            </a:extLst>
          </p:cNvPr>
          <p:cNvPicPr>
            <a:picLocks noChangeAspect="1"/>
          </p:cNvPicPr>
          <p:nvPr/>
        </p:nvPicPr>
        <p:blipFill>
          <a:blip r:embed="rId4"/>
          <a:stretch>
            <a:fillRect/>
          </a:stretch>
        </p:blipFill>
        <p:spPr>
          <a:xfrm>
            <a:off x="7706687" y="3059560"/>
            <a:ext cx="3776662" cy="2471737"/>
          </a:xfrm>
          <a:prstGeom prst="rect">
            <a:avLst/>
          </a:prstGeom>
        </p:spPr>
      </p:pic>
    </p:spTree>
    <p:extLst>
      <p:ext uri="{BB962C8B-B14F-4D97-AF65-F5344CB8AC3E}">
        <p14:creationId xmlns:p14="http://schemas.microsoft.com/office/powerpoint/2010/main" val="10824983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dirty="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dirty="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dirty="0">
                <a:solidFill>
                  <a:schemeClr val="tx1"/>
                </a:solidFill>
                <a:latin typeface="+mn-lt"/>
                <a:ea typeface="+mn-ea"/>
                <a:cs typeface="+mn-cs"/>
              </a:rPr>
              <a:t>Les sujets abordés</a:t>
            </a:r>
            <a:endParaRPr lang="fr-FR" sz="2400" dirty="0"/>
          </a:p>
        </p:txBody>
      </p:sp>
      <p:sp>
        <p:nvSpPr>
          <p:cNvPr id="8" name="ZoneTexte 7">
            <a:extLst>
              <a:ext uri="{FF2B5EF4-FFF2-40B4-BE49-F238E27FC236}">
                <a16:creationId xmlns:a16="http://schemas.microsoft.com/office/drawing/2014/main" id="{5067FC11-D54D-4548-45EA-54656741DED8}"/>
              </a:ext>
            </a:extLst>
          </p:cNvPr>
          <p:cNvSpPr txBox="1"/>
          <p:nvPr/>
        </p:nvSpPr>
        <p:spPr>
          <a:xfrm>
            <a:off x="3759089" y="75141"/>
            <a:ext cx="6119812" cy="1015663"/>
          </a:xfrm>
          <a:prstGeom prst="rect">
            <a:avLst/>
          </a:prstGeom>
          <a:noFill/>
        </p:spPr>
        <p:txBody>
          <a:bodyPr wrap="square">
            <a:spAutoFit/>
          </a:bodyPr>
          <a:lstStyle/>
          <a:p>
            <a:pPr defTabSz="448056">
              <a:spcAft>
                <a:spcPts val="600"/>
              </a:spcAft>
            </a:pPr>
            <a:r>
              <a:rPr lang="fr-FR" sz="6000" b="1" i="0" dirty="0">
                <a:solidFill>
                  <a:schemeClr val="bg2"/>
                </a:solidFill>
                <a:effectLst/>
                <a:latin typeface="Nunito Sans" pitchFamily="2" charset="0"/>
              </a:rPr>
              <a:t>NBI / SBI</a:t>
            </a:r>
            <a:endParaRPr lang="fr-FR" sz="6000" b="1" dirty="0">
              <a:solidFill>
                <a:schemeClr val="bg2"/>
              </a:solidFill>
            </a:endParaRPr>
          </a:p>
        </p:txBody>
      </p:sp>
      <p:sp>
        <p:nvSpPr>
          <p:cNvPr id="5" name="ZoneTexte 4">
            <a:extLst>
              <a:ext uri="{FF2B5EF4-FFF2-40B4-BE49-F238E27FC236}">
                <a16:creationId xmlns:a16="http://schemas.microsoft.com/office/drawing/2014/main" id="{5C543D6D-8370-55D2-520C-488F87B86064}"/>
              </a:ext>
            </a:extLst>
          </p:cNvPr>
          <p:cNvSpPr txBox="1"/>
          <p:nvPr/>
        </p:nvSpPr>
        <p:spPr>
          <a:xfrm>
            <a:off x="145623" y="1165945"/>
            <a:ext cx="5804535" cy="584775"/>
          </a:xfrm>
          <a:prstGeom prst="rect">
            <a:avLst/>
          </a:prstGeom>
          <a:noFill/>
        </p:spPr>
        <p:txBody>
          <a:bodyPr wrap="square">
            <a:spAutoFit/>
          </a:bodyPr>
          <a:lstStyle/>
          <a:p>
            <a:pPr defTabSz="448056">
              <a:spcAft>
                <a:spcPts val="600"/>
              </a:spcAft>
            </a:pPr>
            <a:r>
              <a:rPr lang="fr-FR" sz="1600" b="1" i="0" dirty="0">
                <a:solidFill>
                  <a:schemeClr val="bg2"/>
                </a:solidFill>
                <a:effectLst/>
                <a:latin typeface="Nunito Sans" pitchFamily="2" charset="0"/>
              </a:rPr>
              <a:t>SBI : Interface vers le Sud </a:t>
            </a:r>
            <a:r>
              <a:rPr lang="fr-FR" sz="1600" b="0" i="0" dirty="0">
                <a:solidFill>
                  <a:schemeClr val="bg2"/>
                </a:solidFill>
                <a:effectLst/>
                <a:latin typeface="Nunito Sans" pitchFamily="2" charset="0"/>
              </a:rPr>
              <a:t>&gt; Interface logiciel (souvent une API)</a:t>
            </a:r>
            <a:endParaRPr lang="fr-FR" sz="1600" b="1" dirty="0">
              <a:solidFill>
                <a:schemeClr val="bg2"/>
              </a:solidFill>
            </a:endParaRPr>
          </a:p>
        </p:txBody>
      </p:sp>
      <p:pic>
        <p:nvPicPr>
          <p:cNvPr id="6" name="Image 5">
            <a:extLst>
              <a:ext uri="{FF2B5EF4-FFF2-40B4-BE49-F238E27FC236}">
                <a16:creationId xmlns:a16="http://schemas.microsoft.com/office/drawing/2014/main" id="{236FC55B-D277-C211-26A5-507338E6FB0D}"/>
              </a:ext>
            </a:extLst>
          </p:cNvPr>
          <p:cNvPicPr>
            <a:picLocks noChangeAspect="1"/>
          </p:cNvPicPr>
          <p:nvPr/>
        </p:nvPicPr>
        <p:blipFill>
          <a:blip r:embed="rId3"/>
          <a:stretch>
            <a:fillRect/>
          </a:stretch>
        </p:blipFill>
        <p:spPr>
          <a:xfrm>
            <a:off x="6576691" y="991117"/>
            <a:ext cx="5419288" cy="4204845"/>
          </a:xfrm>
          <a:prstGeom prst="rect">
            <a:avLst/>
          </a:prstGeom>
        </p:spPr>
      </p:pic>
      <p:sp>
        <p:nvSpPr>
          <p:cNvPr id="9" name="ZoneTexte 8">
            <a:extLst>
              <a:ext uri="{FF2B5EF4-FFF2-40B4-BE49-F238E27FC236}">
                <a16:creationId xmlns:a16="http://schemas.microsoft.com/office/drawing/2014/main" id="{96FA4E10-5908-0FB7-639E-7625E20F2523}"/>
              </a:ext>
            </a:extLst>
          </p:cNvPr>
          <p:cNvSpPr txBox="1"/>
          <p:nvPr/>
        </p:nvSpPr>
        <p:spPr>
          <a:xfrm>
            <a:off x="114617" y="1897284"/>
            <a:ext cx="6462074" cy="338554"/>
          </a:xfrm>
          <a:prstGeom prst="rect">
            <a:avLst/>
          </a:prstGeom>
          <a:noFill/>
        </p:spPr>
        <p:txBody>
          <a:bodyPr wrap="square">
            <a:spAutoFit/>
          </a:bodyPr>
          <a:lstStyle/>
          <a:p>
            <a:pPr defTabSz="448056">
              <a:spcAft>
                <a:spcPts val="600"/>
              </a:spcAft>
            </a:pPr>
            <a:r>
              <a:rPr lang="fr-FR" sz="1600" b="1" i="0" dirty="0">
                <a:solidFill>
                  <a:schemeClr val="bg2"/>
                </a:solidFill>
                <a:effectLst/>
                <a:latin typeface="Nunito Sans" pitchFamily="2" charset="0"/>
              </a:rPr>
              <a:t>Les 3 SBI les plus populaires ? </a:t>
            </a:r>
            <a:r>
              <a:rPr lang="fr-FR" sz="1600" b="1" dirty="0">
                <a:solidFill>
                  <a:schemeClr val="bg2"/>
                </a:solidFill>
              </a:rPr>
              <a:t>  </a:t>
            </a:r>
            <a:endParaRPr lang="fr-FR" sz="1600" b="1" dirty="0">
              <a:solidFill>
                <a:schemeClr val="bg2"/>
              </a:solidFill>
              <a:latin typeface="Nunito Sans" pitchFamily="2" charset="0"/>
            </a:endParaRPr>
          </a:p>
        </p:txBody>
      </p:sp>
      <p:sp>
        <p:nvSpPr>
          <p:cNvPr id="10" name="ZoneTexte 9">
            <a:extLst>
              <a:ext uri="{FF2B5EF4-FFF2-40B4-BE49-F238E27FC236}">
                <a16:creationId xmlns:a16="http://schemas.microsoft.com/office/drawing/2014/main" id="{4A79FED6-DCD1-EE7C-A2D4-12AE893F6595}"/>
              </a:ext>
            </a:extLst>
          </p:cNvPr>
          <p:cNvSpPr txBox="1"/>
          <p:nvPr/>
        </p:nvSpPr>
        <p:spPr>
          <a:xfrm>
            <a:off x="334210" y="2740063"/>
            <a:ext cx="6049508" cy="984885"/>
          </a:xfrm>
          <a:prstGeom prst="rect">
            <a:avLst/>
          </a:prstGeom>
          <a:noFill/>
        </p:spPr>
        <p:txBody>
          <a:bodyPr wrap="square">
            <a:spAutoFit/>
          </a:bodyPr>
          <a:lstStyle/>
          <a:p>
            <a:pPr marL="285750" indent="-285750" defTabSz="448056">
              <a:spcAft>
                <a:spcPts val="600"/>
              </a:spcAft>
              <a:buFont typeface="Arial" panose="020B0604020202020204" pitchFamily="34" charset="0"/>
              <a:buChar char="•"/>
            </a:pPr>
            <a:r>
              <a:rPr lang="fr-FR" sz="1600" b="1" i="0" dirty="0">
                <a:solidFill>
                  <a:schemeClr val="bg2"/>
                </a:solidFill>
                <a:effectLst/>
                <a:latin typeface="Nunito Sans" pitchFamily="2" charset="0"/>
              </a:rPr>
              <a:t>L’</a:t>
            </a:r>
            <a:r>
              <a:rPr lang="fr-FR" sz="1600" b="1" i="0" dirty="0" err="1">
                <a:solidFill>
                  <a:schemeClr val="bg2"/>
                </a:solidFill>
                <a:effectLst/>
                <a:latin typeface="Nunito Sans" pitchFamily="2" charset="0"/>
              </a:rPr>
              <a:t>OpenFlow</a:t>
            </a:r>
            <a:r>
              <a:rPr lang="fr-FR" sz="1600" b="1" i="0" dirty="0">
                <a:solidFill>
                  <a:schemeClr val="bg2"/>
                </a:solidFill>
                <a:effectLst/>
                <a:latin typeface="Nunito Sans" pitchFamily="2" charset="0"/>
              </a:rPr>
              <a:t> </a:t>
            </a:r>
            <a:r>
              <a:rPr lang="fr-FR" sz="1600" b="1" dirty="0">
                <a:solidFill>
                  <a:schemeClr val="bg2"/>
                </a:solidFill>
              </a:rPr>
              <a:t> (ONF(Open Network </a:t>
            </a:r>
            <a:r>
              <a:rPr lang="fr-FR" sz="1600" b="1" dirty="0" err="1">
                <a:solidFill>
                  <a:schemeClr val="bg2"/>
                </a:solidFill>
              </a:rPr>
              <a:t>Foundation</a:t>
            </a:r>
            <a:r>
              <a:rPr lang="fr-FR" sz="1600" b="1" dirty="0">
                <a:solidFill>
                  <a:schemeClr val="bg2"/>
                </a:solidFill>
              </a:rPr>
              <a:t>))</a:t>
            </a:r>
          </a:p>
          <a:p>
            <a:pPr marL="285750" indent="-285750" defTabSz="448056">
              <a:spcAft>
                <a:spcPts val="600"/>
              </a:spcAft>
              <a:buFont typeface="Arial" panose="020B0604020202020204" pitchFamily="34" charset="0"/>
              <a:buChar char="•"/>
            </a:pPr>
            <a:r>
              <a:rPr lang="fr-FR" sz="1600" b="1" dirty="0">
                <a:solidFill>
                  <a:schemeClr val="bg2"/>
                </a:solidFill>
              </a:rPr>
              <a:t>Cisco </a:t>
            </a:r>
            <a:r>
              <a:rPr lang="fr-FR" sz="1600" b="1" dirty="0" err="1">
                <a:solidFill>
                  <a:schemeClr val="bg2"/>
                </a:solidFill>
              </a:rPr>
              <a:t>OpFlex</a:t>
            </a:r>
            <a:r>
              <a:rPr lang="fr-FR" sz="1600" b="1" dirty="0">
                <a:solidFill>
                  <a:schemeClr val="bg2"/>
                </a:solidFill>
              </a:rPr>
              <a:t> (IETF (Internet Engineering </a:t>
            </a:r>
            <a:r>
              <a:rPr lang="fr-FR" sz="1600" b="1" dirty="0" err="1">
                <a:solidFill>
                  <a:schemeClr val="bg2"/>
                </a:solidFill>
              </a:rPr>
              <a:t>Task</a:t>
            </a:r>
            <a:r>
              <a:rPr lang="fr-FR" sz="1600" b="1" dirty="0">
                <a:solidFill>
                  <a:schemeClr val="bg2"/>
                </a:solidFill>
              </a:rPr>
              <a:t> Force))</a:t>
            </a:r>
          </a:p>
          <a:p>
            <a:pPr marL="285750" indent="-285750" defTabSz="448056">
              <a:spcAft>
                <a:spcPts val="600"/>
              </a:spcAft>
              <a:buFont typeface="Arial" panose="020B0604020202020204" pitchFamily="34" charset="0"/>
              <a:buChar char="•"/>
            </a:pPr>
            <a:r>
              <a:rPr lang="fr-FR" sz="1600" b="1" dirty="0">
                <a:solidFill>
                  <a:schemeClr val="bg2"/>
                </a:solidFill>
              </a:rPr>
              <a:t>CLI (Command-Line-Interface)</a:t>
            </a:r>
          </a:p>
        </p:txBody>
      </p:sp>
    </p:spTree>
    <p:extLst>
      <p:ext uri="{BB962C8B-B14F-4D97-AF65-F5344CB8AC3E}">
        <p14:creationId xmlns:p14="http://schemas.microsoft.com/office/powerpoint/2010/main" val="37464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dirty="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dirty="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dirty="0">
                <a:solidFill>
                  <a:schemeClr val="tx1"/>
                </a:solidFill>
                <a:latin typeface="+mn-lt"/>
                <a:ea typeface="+mn-ea"/>
                <a:cs typeface="+mn-cs"/>
              </a:rPr>
              <a:t>Les sujets abordés</a:t>
            </a:r>
            <a:endParaRPr lang="fr-FR" sz="2400" dirty="0"/>
          </a:p>
        </p:txBody>
      </p:sp>
      <p:sp>
        <p:nvSpPr>
          <p:cNvPr id="8" name="ZoneTexte 7">
            <a:extLst>
              <a:ext uri="{FF2B5EF4-FFF2-40B4-BE49-F238E27FC236}">
                <a16:creationId xmlns:a16="http://schemas.microsoft.com/office/drawing/2014/main" id="{5067FC11-D54D-4548-45EA-54656741DED8}"/>
              </a:ext>
            </a:extLst>
          </p:cNvPr>
          <p:cNvSpPr txBox="1"/>
          <p:nvPr/>
        </p:nvSpPr>
        <p:spPr>
          <a:xfrm>
            <a:off x="3759089" y="75141"/>
            <a:ext cx="6119812" cy="1015663"/>
          </a:xfrm>
          <a:prstGeom prst="rect">
            <a:avLst/>
          </a:prstGeom>
          <a:noFill/>
        </p:spPr>
        <p:txBody>
          <a:bodyPr wrap="square">
            <a:spAutoFit/>
          </a:bodyPr>
          <a:lstStyle/>
          <a:p>
            <a:pPr defTabSz="448056">
              <a:spcAft>
                <a:spcPts val="600"/>
              </a:spcAft>
            </a:pPr>
            <a:r>
              <a:rPr lang="fr-FR" sz="6000" b="1" i="0" dirty="0">
                <a:solidFill>
                  <a:schemeClr val="bg2"/>
                </a:solidFill>
                <a:effectLst/>
                <a:latin typeface="Nunito Sans" pitchFamily="2" charset="0"/>
              </a:rPr>
              <a:t>NBI / SBI</a:t>
            </a:r>
            <a:endParaRPr lang="fr-FR" sz="6000" b="1" dirty="0">
              <a:solidFill>
                <a:schemeClr val="bg2"/>
              </a:solidFill>
            </a:endParaRPr>
          </a:p>
        </p:txBody>
      </p:sp>
      <p:sp>
        <p:nvSpPr>
          <p:cNvPr id="5" name="ZoneTexte 4">
            <a:extLst>
              <a:ext uri="{FF2B5EF4-FFF2-40B4-BE49-F238E27FC236}">
                <a16:creationId xmlns:a16="http://schemas.microsoft.com/office/drawing/2014/main" id="{5C543D6D-8370-55D2-520C-488F87B86064}"/>
              </a:ext>
            </a:extLst>
          </p:cNvPr>
          <p:cNvSpPr txBox="1"/>
          <p:nvPr/>
        </p:nvSpPr>
        <p:spPr>
          <a:xfrm>
            <a:off x="145623" y="1165945"/>
            <a:ext cx="5804535" cy="584775"/>
          </a:xfrm>
          <a:prstGeom prst="rect">
            <a:avLst/>
          </a:prstGeom>
          <a:noFill/>
        </p:spPr>
        <p:txBody>
          <a:bodyPr wrap="square">
            <a:spAutoFit/>
          </a:bodyPr>
          <a:lstStyle/>
          <a:p>
            <a:pPr defTabSz="448056">
              <a:spcAft>
                <a:spcPts val="600"/>
              </a:spcAft>
            </a:pPr>
            <a:r>
              <a:rPr lang="fr-FR" sz="1600" b="1" i="0" dirty="0">
                <a:solidFill>
                  <a:schemeClr val="bg2"/>
                </a:solidFill>
                <a:effectLst/>
                <a:latin typeface="Nunito Sans" pitchFamily="2" charset="0"/>
              </a:rPr>
              <a:t>NBI : Interface vers le Nord </a:t>
            </a:r>
            <a:r>
              <a:rPr lang="fr-FR" sz="1600" b="0" i="0" dirty="0">
                <a:solidFill>
                  <a:schemeClr val="bg2"/>
                </a:solidFill>
                <a:effectLst/>
                <a:latin typeface="Nunito Sans" pitchFamily="2" charset="0"/>
              </a:rPr>
              <a:t>&gt; Interface logiciel (souvent une API)</a:t>
            </a:r>
            <a:endParaRPr lang="fr-FR" sz="1600" b="1" dirty="0">
              <a:solidFill>
                <a:schemeClr val="bg2"/>
              </a:solidFill>
            </a:endParaRPr>
          </a:p>
        </p:txBody>
      </p:sp>
      <p:pic>
        <p:nvPicPr>
          <p:cNvPr id="6" name="Image 5">
            <a:extLst>
              <a:ext uri="{FF2B5EF4-FFF2-40B4-BE49-F238E27FC236}">
                <a16:creationId xmlns:a16="http://schemas.microsoft.com/office/drawing/2014/main" id="{236FC55B-D277-C211-26A5-507338E6FB0D}"/>
              </a:ext>
            </a:extLst>
          </p:cNvPr>
          <p:cNvPicPr>
            <a:picLocks noChangeAspect="1"/>
          </p:cNvPicPr>
          <p:nvPr/>
        </p:nvPicPr>
        <p:blipFill>
          <a:blip r:embed="rId3"/>
          <a:stretch>
            <a:fillRect/>
          </a:stretch>
        </p:blipFill>
        <p:spPr>
          <a:xfrm>
            <a:off x="6576691" y="991117"/>
            <a:ext cx="5419288" cy="4204845"/>
          </a:xfrm>
          <a:prstGeom prst="rect">
            <a:avLst/>
          </a:prstGeom>
        </p:spPr>
      </p:pic>
    </p:spTree>
    <p:extLst>
      <p:ext uri="{BB962C8B-B14F-4D97-AF65-F5344CB8AC3E}">
        <p14:creationId xmlns:p14="http://schemas.microsoft.com/office/powerpoint/2010/main" val="8072420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dirty="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dirty="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dirty="0">
                <a:solidFill>
                  <a:schemeClr val="tx1"/>
                </a:solidFill>
                <a:latin typeface="+mn-lt"/>
                <a:ea typeface="+mn-ea"/>
                <a:cs typeface="+mn-cs"/>
              </a:rPr>
              <a:t>Les sujets abordés</a:t>
            </a:r>
            <a:endParaRPr lang="fr-FR" sz="2400" dirty="0"/>
          </a:p>
        </p:txBody>
      </p:sp>
      <p:sp>
        <p:nvSpPr>
          <p:cNvPr id="8" name="ZoneTexte 7">
            <a:extLst>
              <a:ext uri="{FF2B5EF4-FFF2-40B4-BE49-F238E27FC236}">
                <a16:creationId xmlns:a16="http://schemas.microsoft.com/office/drawing/2014/main" id="{5067FC11-D54D-4548-45EA-54656741DED8}"/>
              </a:ext>
            </a:extLst>
          </p:cNvPr>
          <p:cNvSpPr txBox="1"/>
          <p:nvPr/>
        </p:nvSpPr>
        <p:spPr>
          <a:xfrm>
            <a:off x="3759089" y="75141"/>
            <a:ext cx="6119812" cy="1015663"/>
          </a:xfrm>
          <a:prstGeom prst="rect">
            <a:avLst/>
          </a:prstGeom>
          <a:noFill/>
        </p:spPr>
        <p:txBody>
          <a:bodyPr wrap="square">
            <a:spAutoFit/>
          </a:bodyPr>
          <a:lstStyle/>
          <a:p>
            <a:pPr defTabSz="448056">
              <a:spcAft>
                <a:spcPts val="600"/>
              </a:spcAft>
            </a:pPr>
            <a:r>
              <a:rPr lang="fr-FR" sz="6000" b="1" i="0" dirty="0">
                <a:solidFill>
                  <a:schemeClr val="bg2"/>
                </a:solidFill>
                <a:effectLst/>
                <a:latin typeface="Nunito Sans" pitchFamily="2" charset="0"/>
              </a:rPr>
              <a:t>NBI / SBI</a:t>
            </a:r>
            <a:endParaRPr lang="fr-FR" sz="6000" b="1" dirty="0">
              <a:solidFill>
                <a:schemeClr val="bg2"/>
              </a:solidFill>
            </a:endParaRPr>
          </a:p>
        </p:txBody>
      </p:sp>
      <p:sp>
        <p:nvSpPr>
          <p:cNvPr id="5" name="ZoneTexte 4">
            <a:extLst>
              <a:ext uri="{FF2B5EF4-FFF2-40B4-BE49-F238E27FC236}">
                <a16:creationId xmlns:a16="http://schemas.microsoft.com/office/drawing/2014/main" id="{5C543D6D-8370-55D2-520C-488F87B86064}"/>
              </a:ext>
            </a:extLst>
          </p:cNvPr>
          <p:cNvSpPr txBox="1"/>
          <p:nvPr/>
        </p:nvSpPr>
        <p:spPr>
          <a:xfrm>
            <a:off x="145623" y="1165945"/>
            <a:ext cx="5804535" cy="584775"/>
          </a:xfrm>
          <a:prstGeom prst="rect">
            <a:avLst/>
          </a:prstGeom>
          <a:noFill/>
        </p:spPr>
        <p:txBody>
          <a:bodyPr wrap="square">
            <a:spAutoFit/>
          </a:bodyPr>
          <a:lstStyle/>
          <a:p>
            <a:pPr defTabSz="448056">
              <a:spcAft>
                <a:spcPts val="600"/>
              </a:spcAft>
            </a:pPr>
            <a:r>
              <a:rPr lang="fr-FR" sz="1600" b="1" i="0" dirty="0">
                <a:solidFill>
                  <a:schemeClr val="bg2"/>
                </a:solidFill>
                <a:effectLst/>
                <a:latin typeface="Nunito Sans" pitchFamily="2" charset="0"/>
              </a:rPr>
              <a:t>NBI : Interface vers le Nord </a:t>
            </a:r>
            <a:r>
              <a:rPr lang="fr-FR" sz="1600" b="0" i="0" dirty="0">
                <a:solidFill>
                  <a:schemeClr val="bg2"/>
                </a:solidFill>
                <a:effectLst/>
                <a:latin typeface="Nunito Sans" pitchFamily="2" charset="0"/>
              </a:rPr>
              <a:t>&gt; Interface logiciel (souvent une API)</a:t>
            </a:r>
            <a:endParaRPr lang="fr-FR" sz="1600" b="1" dirty="0">
              <a:solidFill>
                <a:schemeClr val="bg2"/>
              </a:solidFill>
            </a:endParaRPr>
          </a:p>
        </p:txBody>
      </p:sp>
      <p:pic>
        <p:nvPicPr>
          <p:cNvPr id="6" name="Image 5">
            <a:extLst>
              <a:ext uri="{FF2B5EF4-FFF2-40B4-BE49-F238E27FC236}">
                <a16:creationId xmlns:a16="http://schemas.microsoft.com/office/drawing/2014/main" id="{236FC55B-D277-C211-26A5-507338E6FB0D}"/>
              </a:ext>
            </a:extLst>
          </p:cNvPr>
          <p:cNvPicPr>
            <a:picLocks noChangeAspect="1"/>
          </p:cNvPicPr>
          <p:nvPr/>
        </p:nvPicPr>
        <p:blipFill>
          <a:blip r:embed="rId3"/>
          <a:stretch>
            <a:fillRect/>
          </a:stretch>
        </p:blipFill>
        <p:spPr>
          <a:xfrm>
            <a:off x="6576691" y="991117"/>
            <a:ext cx="5419288" cy="4204845"/>
          </a:xfrm>
          <a:prstGeom prst="rect">
            <a:avLst/>
          </a:prstGeom>
        </p:spPr>
      </p:pic>
      <p:sp>
        <p:nvSpPr>
          <p:cNvPr id="9" name="ZoneTexte 8">
            <a:extLst>
              <a:ext uri="{FF2B5EF4-FFF2-40B4-BE49-F238E27FC236}">
                <a16:creationId xmlns:a16="http://schemas.microsoft.com/office/drawing/2014/main" id="{96FA4E10-5908-0FB7-639E-7625E20F2523}"/>
              </a:ext>
            </a:extLst>
          </p:cNvPr>
          <p:cNvSpPr txBox="1"/>
          <p:nvPr/>
        </p:nvSpPr>
        <p:spPr>
          <a:xfrm>
            <a:off x="114617" y="1897284"/>
            <a:ext cx="6462074" cy="1631216"/>
          </a:xfrm>
          <a:prstGeom prst="rect">
            <a:avLst/>
          </a:prstGeom>
          <a:noFill/>
        </p:spPr>
        <p:txBody>
          <a:bodyPr wrap="square">
            <a:spAutoFit/>
          </a:bodyPr>
          <a:lstStyle/>
          <a:p>
            <a:pPr defTabSz="448056">
              <a:spcAft>
                <a:spcPts val="600"/>
              </a:spcAft>
            </a:pPr>
            <a:r>
              <a:rPr lang="fr-FR" sz="1600" b="1" i="0" dirty="0">
                <a:solidFill>
                  <a:schemeClr val="bg2"/>
                </a:solidFill>
                <a:effectLst/>
                <a:latin typeface="Nunito Sans" pitchFamily="2" charset="0"/>
              </a:rPr>
              <a:t>Permet d’accéder au contrôleur SDN lui-même</a:t>
            </a:r>
          </a:p>
          <a:p>
            <a:pPr marL="285750" indent="-285750" defTabSz="448056">
              <a:spcAft>
                <a:spcPts val="600"/>
              </a:spcAft>
              <a:buFont typeface="Arial" panose="020B0604020202020204" pitchFamily="34" charset="0"/>
              <a:buChar char="•"/>
            </a:pPr>
            <a:r>
              <a:rPr lang="fr-FR" sz="1600" b="1" dirty="0">
                <a:solidFill>
                  <a:schemeClr val="bg2"/>
                </a:solidFill>
                <a:latin typeface="Nunito Sans" pitchFamily="2" charset="0"/>
              </a:rPr>
              <a:t>Parfait pour l’administrateur réseaux</a:t>
            </a:r>
          </a:p>
          <a:p>
            <a:pPr marL="285750" indent="-285750" defTabSz="448056">
              <a:spcAft>
                <a:spcPts val="600"/>
              </a:spcAft>
              <a:buFont typeface="Arial" panose="020B0604020202020204" pitchFamily="34" charset="0"/>
              <a:buChar char="•"/>
            </a:pPr>
            <a:r>
              <a:rPr lang="fr-FR" sz="1600" b="1" dirty="0">
                <a:solidFill>
                  <a:schemeClr val="bg2"/>
                </a:solidFill>
                <a:latin typeface="Nunito Sans" pitchFamily="2" charset="0"/>
              </a:rPr>
              <a:t>Possible via une GUI (Graphic User Interface)</a:t>
            </a:r>
          </a:p>
          <a:p>
            <a:pPr marL="285750" indent="-285750" defTabSz="448056">
              <a:spcAft>
                <a:spcPts val="600"/>
              </a:spcAft>
              <a:buFont typeface="Arial" panose="020B0604020202020204" pitchFamily="34" charset="0"/>
              <a:buChar char="•"/>
            </a:pPr>
            <a:r>
              <a:rPr lang="fr-FR" sz="1600" b="1" dirty="0">
                <a:solidFill>
                  <a:schemeClr val="bg2"/>
                </a:solidFill>
                <a:latin typeface="Nunito Sans" pitchFamily="2" charset="0"/>
              </a:rPr>
              <a:t>Accès via API également</a:t>
            </a:r>
          </a:p>
          <a:p>
            <a:pPr marL="742950" lvl="1" indent="-285750" defTabSz="448056">
              <a:spcAft>
                <a:spcPts val="600"/>
              </a:spcAft>
              <a:buFont typeface="Arial" panose="020B0604020202020204" pitchFamily="34" charset="0"/>
              <a:buChar char="•"/>
            </a:pPr>
            <a:r>
              <a:rPr lang="fr-FR" sz="1600" b="1" dirty="0">
                <a:solidFill>
                  <a:schemeClr val="bg2"/>
                </a:solidFill>
                <a:latin typeface="Nunito Sans" pitchFamily="2" charset="0"/>
              </a:rPr>
              <a:t>Exemple de ce que l’on pourrait faire avec un script :</a:t>
            </a:r>
          </a:p>
        </p:txBody>
      </p:sp>
    </p:spTree>
    <p:extLst>
      <p:ext uri="{BB962C8B-B14F-4D97-AF65-F5344CB8AC3E}">
        <p14:creationId xmlns:p14="http://schemas.microsoft.com/office/powerpoint/2010/main" val="30473270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dirty="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dirty="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dirty="0">
                <a:solidFill>
                  <a:schemeClr val="tx1"/>
                </a:solidFill>
                <a:latin typeface="+mn-lt"/>
                <a:ea typeface="+mn-ea"/>
                <a:cs typeface="+mn-cs"/>
              </a:rPr>
              <a:t>Les sujets abordés</a:t>
            </a:r>
            <a:endParaRPr lang="fr-FR" sz="2400" dirty="0"/>
          </a:p>
        </p:txBody>
      </p:sp>
      <p:sp>
        <p:nvSpPr>
          <p:cNvPr id="8" name="ZoneTexte 7">
            <a:extLst>
              <a:ext uri="{FF2B5EF4-FFF2-40B4-BE49-F238E27FC236}">
                <a16:creationId xmlns:a16="http://schemas.microsoft.com/office/drawing/2014/main" id="{5067FC11-D54D-4548-45EA-54656741DED8}"/>
              </a:ext>
            </a:extLst>
          </p:cNvPr>
          <p:cNvSpPr txBox="1"/>
          <p:nvPr/>
        </p:nvSpPr>
        <p:spPr>
          <a:xfrm>
            <a:off x="3759089" y="75141"/>
            <a:ext cx="6119812" cy="1015663"/>
          </a:xfrm>
          <a:prstGeom prst="rect">
            <a:avLst/>
          </a:prstGeom>
          <a:noFill/>
        </p:spPr>
        <p:txBody>
          <a:bodyPr wrap="square">
            <a:spAutoFit/>
          </a:bodyPr>
          <a:lstStyle/>
          <a:p>
            <a:pPr defTabSz="448056">
              <a:spcAft>
                <a:spcPts val="600"/>
              </a:spcAft>
            </a:pPr>
            <a:r>
              <a:rPr lang="fr-FR" sz="6000" b="1" i="0" dirty="0">
                <a:solidFill>
                  <a:schemeClr val="bg2"/>
                </a:solidFill>
                <a:effectLst/>
                <a:latin typeface="Nunito Sans" pitchFamily="2" charset="0"/>
              </a:rPr>
              <a:t>NBI / SBI</a:t>
            </a:r>
            <a:endParaRPr lang="fr-FR" sz="6000" b="1" dirty="0">
              <a:solidFill>
                <a:schemeClr val="bg2"/>
              </a:solidFill>
            </a:endParaRPr>
          </a:p>
        </p:txBody>
      </p:sp>
      <p:sp>
        <p:nvSpPr>
          <p:cNvPr id="5" name="ZoneTexte 4">
            <a:extLst>
              <a:ext uri="{FF2B5EF4-FFF2-40B4-BE49-F238E27FC236}">
                <a16:creationId xmlns:a16="http://schemas.microsoft.com/office/drawing/2014/main" id="{5C543D6D-8370-55D2-520C-488F87B86064}"/>
              </a:ext>
            </a:extLst>
          </p:cNvPr>
          <p:cNvSpPr txBox="1"/>
          <p:nvPr/>
        </p:nvSpPr>
        <p:spPr>
          <a:xfrm>
            <a:off x="145623" y="1165945"/>
            <a:ext cx="5804535" cy="584775"/>
          </a:xfrm>
          <a:prstGeom prst="rect">
            <a:avLst/>
          </a:prstGeom>
          <a:noFill/>
        </p:spPr>
        <p:txBody>
          <a:bodyPr wrap="square">
            <a:spAutoFit/>
          </a:bodyPr>
          <a:lstStyle/>
          <a:p>
            <a:pPr defTabSz="448056">
              <a:spcAft>
                <a:spcPts val="600"/>
              </a:spcAft>
            </a:pPr>
            <a:r>
              <a:rPr lang="fr-FR" sz="1600" b="1" i="0" dirty="0">
                <a:solidFill>
                  <a:schemeClr val="bg2"/>
                </a:solidFill>
                <a:effectLst/>
                <a:latin typeface="Nunito Sans" pitchFamily="2" charset="0"/>
              </a:rPr>
              <a:t>NBI : Interface vers le Nord </a:t>
            </a:r>
            <a:r>
              <a:rPr lang="fr-FR" sz="1600" b="0" i="0" dirty="0">
                <a:solidFill>
                  <a:schemeClr val="bg2"/>
                </a:solidFill>
                <a:effectLst/>
                <a:latin typeface="Nunito Sans" pitchFamily="2" charset="0"/>
              </a:rPr>
              <a:t>&gt; Interface logiciel (souvent une API)</a:t>
            </a:r>
            <a:endParaRPr lang="fr-FR" sz="1600" b="1" dirty="0">
              <a:solidFill>
                <a:schemeClr val="bg2"/>
              </a:solidFill>
            </a:endParaRPr>
          </a:p>
        </p:txBody>
      </p:sp>
      <p:pic>
        <p:nvPicPr>
          <p:cNvPr id="6" name="Image 5">
            <a:extLst>
              <a:ext uri="{FF2B5EF4-FFF2-40B4-BE49-F238E27FC236}">
                <a16:creationId xmlns:a16="http://schemas.microsoft.com/office/drawing/2014/main" id="{236FC55B-D277-C211-26A5-507338E6FB0D}"/>
              </a:ext>
            </a:extLst>
          </p:cNvPr>
          <p:cNvPicPr>
            <a:picLocks noChangeAspect="1"/>
          </p:cNvPicPr>
          <p:nvPr/>
        </p:nvPicPr>
        <p:blipFill>
          <a:blip r:embed="rId3"/>
          <a:stretch>
            <a:fillRect/>
          </a:stretch>
        </p:blipFill>
        <p:spPr>
          <a:xfrm>
            <a:off x="6576691" y="991117"/>
            <a:ext cx="5419288" cy="4204845"/>
          </a:xfrm>
          <a:prstGeom prst="rect">
            <a:avLst/>
          </a:prstGeom>
        </p:spPr>
      </p:pic>
      <p:sp>
        <p:nvSpPr>
          <p:cNvPr id="9" name="ZoneTexte 8">
            <a:extLst>
              <a:ext uri="{FF2B5EF4-FFF2-40B4-BE49-F238E27FC236}">
                <a16:creationId xmlns:a16="http://schemas.microsoft.com/office/drawing/2014/main" id="{96FA4E10-5908-0FB7-639E-7625E20F2523}"/>
              </a:ext>
            </a:extLst>
          </p:cNvPr>
          <p:cNvSpPr txBox="1"/>
          <p:nvPr/>
        </p:nvSpPr>
        <p:spPr>
          <a:xfrm>
            <a:off x="114617" y="1897284"/>
            <a:ext cx="6462074" cy="1631216"/>
          </a:xfrm>
          <a:prstGeom prst="rect">
            <a:avLst/>
          </a:prstGeom>
          <a:noFill/>
        </p:spPr>
        <p:txBody>
          <a:bodyPr wrap="square">
            <a:spAutoFit/>
          </a:bodyPr>
          <a:lstStyle/>
          <a:p>
            <a:pPr defTabSz="448056">
              <a:spcAft>
                <a:spcPts val="600"/>
              </a:spcAft>
            </a:pPr>
            <a:r>
              <a:rPr lang="fr-FR" sz="1600" b="1" i="0" dirty="0">
                <a:solidFill>
                  <a:schemeClr val="bg2"/>
                </a:solidFill>
                <a:effectLst/>
                <a:latin typeface="Nunito Sans" pitchFamily="2" charset="0"/>
              </a:rPr>
              <a:t>Permet d’accéder au contrôleur SDN lui-même</a:t>
            </a:r>
          </a:p>
          <a:p>
            <a:pPr marL="285750" indent="-285750" defTabSz="448056">
              <a:spcAft>
                <a:spcPts val="600"/>
              </a:spcAft>
              <a:buFont typeface="Arial" panose="020B0604020202020204" pitchFamily="34" charset="0"/>
              <a:buChar char="•"/>
            </a:pPr>
            <a:r>
              <a:rPr lang="fr-FR" sz="1600" b="1" dirty="0">
                <a:solidFill>
                  <a:schemeClr val="bg2"/>
                </a:solidFill>
                <a:latin typeface="Nunito Sans" pitchFamily="2" charset="0"/>
              </a:rPr>
              <a:t>Parfait pour l’administrateur réseaux</a:t>
            </a:r>
          </a:p>
          <a:p>
            <a:pPr marL="285750" indent="-285750" defTabSz="448056">
              <a:spcAft>
                <a:spcPts val="600"/>
              </a:spcAft>
              <a:buFont typeface="Arial" panose="020B0604020202020204" pitchFamily="34" charset="0"/>
              <a:buChar char="•"/>
            </a:pPr>
            <a:r>
              <a:rPr lang="fr-FR" sz="1600" b="1" dirty="0">
                <a:solidFill>
                  <a:schemeClr val="bg2"/>
                </a:solidFill>
                <a:latin typeface="Nunito Sans" pitchFamily="2" charset="0"/>
              </a:rPr>
              <a:t>Possible via une GUI (Graphic User Interface)</a:t>
            </a:r>
          </a:p>
          <a:p>
            <a:pPr marL="285750" indent="-285750" defTabSz="448056">
              <a:spcAft>
                <a:spcPts val="600"/>
              </a:spcAft>
              <a:buFont typeface="Arial" panose="020B0604020202020204" pitchFamily="34" charset="0"/>
              <a:buChar char="•"/>
            </a:pPr>
            <a:r>
              <a:rPr lang="fr-FR" sz="1600" b="1" dirty="0">
                <a:solidFill>
                  <a:schemeClr val="bg2"/>
                </a:solidFill>
                <a:latin typeface="Nunito Sans" pitchFamily="2" charset="0"/>
              </a:rPr>
              <a:t>Accès via API également</a:t>
            </a:r>
          </a:p>
          <a:p>
            <a:pPr marL="742950" lvl="1" indent="-285750" defTabSz="448056">
              <a:spcAft>
                <a:spcPts val="600"/>
              </a:spcAft>
              <a:buFont typeface="Arial" panose="020B0604020202020204" pitchFamily="34" charset="0"/>
              <a:buChar char="•"/>
            </a:pPr>
            <a:r>
              <a:rPr lang="fr-FR" sz="1600" b="1" dirty="0">
                <a:solidFill>
                  <a:schemeClr val="bg2"/>
                </a:solidFill>
                <a:latin typeface="Nunito Sans" pitchFamily="2" charset="0"/>
              </a:rPr>
              <a:t>Exemple de ce que l’on pourrait faire avec un script :</a:t>
            </a:r>
          </a:p>
        </p:txBody>
      </p:sp>
      <p:pic>
        <p:nvPicPr>
          <p:cNvPr id="11" name="Image 10">
            <a:extLst>
              <a:ext uri="{FF2B5EF4-FFF2-40B4-BE49-F238E27FC236}">
                <a16:creationId xmlns:a16="http://schemas.microsoft.com/office/drawing/2014/main" id="{C3DF316A-37E0-8CA6-BE67-7C687DB89714}"/>
              </a:ext>
            </a:extLst>
          </p:cNvPr>
          <p:cNvPicPr>
            <a:picLocks noChangeAspect="1"/>
          </p:cNvPicPr>
          <p:nvPr/>
        </p:nvPicPr>
        <p:blipFill>
          <a:blip r:embed="rId4"/>
          <a:stretch>
            <a:fillRect/>
          </a:stretch>
        </p:blipFill>
        <p:spPr>
          <a:xfrm>
            <a:off x="1006679" y="3842770"/>
            <a:ext cx="4864031" cy="2643495"/>
          </a:xfrm>
          <a:prstGeom prst="rect">
            <a:avLst/>
          </a:prstGeom>
        </p:spPr>
      </p:pic>
    </p:spTree>
    <p:extLst>
      <p:ext uri="{BB962C8B-B14F-4D97-AF65-F5344CB8AC3E}">
        <p14:creationId xmlns:p14="http://schemas.microsoft.com/office/powerpoint/2010/main" val="2279397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dirty="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dirty="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dirty="0">
                <a:solidFill>
                  <a:schemeClr val="tx1"/>
                </a:solidFill>
                <a:latin typeface="+mn-lt"/>
                <a:ea typeface="+mn-ea"/>
                <a:cs typeface="+mn-cs"/>
              </a:rPr>
              <a:t>Les sujets abordés</a:t>
            </a:r>
            <a:endParaRPr lang="fr-FR" sz="2400" dirty="0"/>
          </a:p>
        </p:txBody>
      </p:sp>
      <p:sp>
        <p:nvSpPr>
          <p:cNvPr id="8" name="ZoneTexte 7">
            <a:extLst>
              <a:ext uri="{FF2B5EF4-FFF2-40B4-BE49-F238E27FC236}">
                <a16:creationId xmlns:a16="http://schemas.microsoft.com/office/drawing/2014/main" id="{5067FC11-D54D-4548-45EA-54656741DED8}"/>
              </a:ext>
            </a:extLst>
          </p:cNvPr>
          <p:cNvSpPr txBox="1"/>
          <p:nvPr/>
        </p:nvSpPr>
        <p:spPr>
          <a:xfrm>
            <a:off x="3759089" y="75141"/>
            <a:ext cx="6119812" cy="1015663"/>
          </a:xfrm>
          <a:prstGeom prst="rect">
            <a:avLst/>
          </a:prstGeom>
          <a:noFill/>
        </p:spPr>
        <p:txBody>
          <a:bodyPr wrap="square">
            <a:spAutoFit/>
          </a:bodyPr>
          <a:lstStyle/>
          <a:p>
            <a:pPr defTabSz="448056">
              <a:spcAft>
                <a:spcPts val="600"/>
              </a:spcAft>
            </a:pPr>
            <a:r>
              <a:rPr lang="fr-FR" sz="6000" b="1" i="0" dirty="0">
                <a:solidFill>
                  <a:schemeClr val="bg2"/>
                </a:solidFill>
                <a:effectLst/>
                <a:latin typeface="Nunito Sans" pitchFamily="2" charset="0"/>
              </a:rPr>
              <a:t>NBI / SBI</a:t>
            </a:r>
            <a:endParaRPr lang="fr-FR" sz="6000" b="1" dirty="0">
              <a:solidFill>
                <a:schemeClr val="bg2"/>
              </a:solidFill>
            </a:endParaRPr>
          </a:p>
        </p:txBody>
      </p:sp>
      <p:sp>
        <p:nvSpPr>
          <p:cNvPr id="5" name="ZoneTexte 4">
            <a:extLst>
              <a:ext uri="{FF2B5EF4-FFF2-40B4-BE49-F238E27FC236}">
                <a16:creationId xmlns:a16="http://schemas.microsoft.com/office/drawing/2014/main" id="{5C543D6D-8370-55D2-520C-488F87B86064}"/>
              </a:ext>
            </a:extLst>
          </p:cNvPr>
          <p:cNvSpPr txBox="1"/>
          <p:nvPr/>
        </p:nvSpPr>
        <p:spPr>
          <a:xfrm>
            <a:off x="145623" y="1165945"/>
            <a:ext cx="6246788" cy="2200602"/>
          </a:xfrm>
          <a:prstGeom prst="rect">
            <a:avLst/>
          </a:prstGeom>
          <a:noFill/>
        </p:spPr>
        <p:txBody>
          <a:bodyPr wrap="square">
            <a:spAutoFit/>
          </a:bodyPr>
          <a:lstStyle/>
          <a:p>
            <a:pPr defTabSz="448056">
              <a:spcAft>
                <a:spcPts val="600"/>
              </a:spcAft>
            </a:pPr>
            <a:r>
              <a:rPr lang="fr-FR" sz="1600" b="1" i="0" dirty="0">
                <a:solidFill>
                  <a:schemeClr val="bg2"/>
                </a:solidFill>
                <a:effectLst/>
                <a:latin typeface="Nunito Sans" pitchFamily="2" charset="0"/>
              </a:rPr>
              <a:t>NBI : Interface vers le Nord </a:t>
            </a:r>
            <a:r>
              <a:rPr lang="fr-FR" sz="1600" b="0" i="0" dirty="0">
                <a:solidFill>
                  <a:schemeClr val="bg2"/>
                </a:solidFill>
                <a:effectLst/>
                <a:latin typeface="Nunito Sans" pitchFamily="2" charset="0"/>
              </a:rPr>
              <a:t>&gt; Interface logiciel (souvent une API)</a:t>
            </a:r>
          </a:p>
          <a:p>
            <a:pPr defTabSz="448056">
              <a:spcAft>
                <a:spcPts val="600"/>
              </a:spcAft>
            </a:pPr>
            <a:endParaRPr lang="fr-FR" sz="1600" dirty="0">
              <a:solidFill>
                <a:schemeClr val="bg2"/>
              </a:solidFill>
              <a:latin typeface="Nunito Sans" pitchFamily="2" charset="0"/>
            </a:endParaRPr>
          </a:p>
          <a:p>
            <a:pPr defTabSz="448056">
              <a:spcAft>
                <a:spcPts val="600"/>
              </a:spcAft>
            </a:pPr>
            <a:r>
              <a:rPr lang="fr-FR" sz="1600" dirty="0">
                <a:solidFill>
                  <a:schemeClr val="bg2"/>
                </a:solidFill>
              </a:rPr>
              <a:t>Des scripts en Python, Java pourraient parfaitement récupérer des informations sur le SDN</a:t>
            </a:r>
          </a:p>
          <a:p>
            <a:pPr defTabSz="448056">
              <a:spcAft>
                <a:spcPts val="600"/>
              </a:spcAft>
            </a:pPr>
            <a:endParaRPr lang="fr-FR" sz="1600" dirty="0">
              <a:solidFill>
                <a:schemeClr val="bg2"/>
              </a:solidFill>
            </a:endParaRPr>
          </a:p>
          <a:p>
            <a:pPr defTabSz="448056">
              <a:spcAft>
                <a:spcPts val="600"/>
              </a:spcAft>
            </a:pPr>
            <a:r>
              <a:rPr lang="fr-FR" sz="1600" dirty="0">
                <a:solidFill>
                  <a:schemeClr val="bg2"/>
                </a:solidFill>
              </a:rPr>
              <a:t>Apporter des corrections sur le réseau </a:t>
            </a:r>
            <a:r>
              <a:rPr lang="fr-FR" sz="1600" dirty="0" err="1">
                <a:solidFill>
                  <a:schemeClr val="bg2"/>
                </a:solidFill>
              </a:rPr>
              <a:t>etc</a:t>
            </a:r>
            <a:r>
              <a:rPr lang="fr-FR" sz="1600" dirty="0">
                <a:solidFill>
                  <a:schemeClr val="bg2"/>
                </a:solidFill>
              </a:rPr>
              <a:t> etc…</a:t>
            </a:r>
          </a:p>
          <a:p>
            <a:pPr defTabSz="448056">
              <a:spcAft>
                <a:spcPts val="600"/>
              </a:spcAft>
            </a:pPr>
            <a:endParaRPr lang="fr-FR" sz="1600" dirty="0">
              <a:solidFill>
                <a:schemeClr val="bg2"/>
              </a:solidFill>
            </a:endParaRPr>
          </a:p>
        </p:txBody>
      </p:sp>
      <p:pic>
        <p:nvPicPr>
          <p:cNvPr id="4" name="Image 3">
            <a:extLst>
              <a:ext uri="{FF2B5EF4-FFF2-40B4-BE49-F238E27FC236}">
                <a16:creationId xmlns:a16="http://schemas.microsoft.com/office/drawing/2014/main" id="{3DA8A3CB-6FE2-A662-1D5F-BBA59C7F7BC3}"/>
              </a:ext>
            </a:extLst>
          </p:cNvPr>
          <p:cNvPicPr>
            <a:picLocks noChangeAspect="1"/>
          </p:cNvPicPr>
          <p:nvPr/>
        </p:nvPicPr>
        <p:blipFill>
          <a:blip r:embed="rId3"/>
          <a:stretch>
            <a:fillRect/>
          </a:stretch>
        </p:blipFill>
        <p:spPr>
          <a:xfrm>
            <a:off x="7018945" y="685800"/>
            <a:ext cx="4968468" cy="4606425"/>
          </a:xfrm>
          <a:prstGeom prst="rect">
            <a:avLst/>
          </a:prstGeom>
        </p:spPr>
      </p:pic>
    </p:spTree>
    <p:extLst>
      <p:ext uri="{BB962C8B-B14F-4D97-AF65-F5344CB8AC3E}">
        <p14:creationId xmlns:p14="http://schemas.microsoft.com/office/powerpoint/2010/main" val="9301758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dirty="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dirty="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dirty="0">
                <a:solidFill>
                  <a:schemeClr val="tx1"/>
                </a:solidFill>
                <a:latin typeface="+mn-lt"/>
                <a:ea typeface="+mn-ea"/>
                <a:cs typeface="+mn-cs"/>
              </a:rPr>
              <a:t>Les sujets abordés</a:t>
            </a:r>
            <a:endParaRPr lang="fr-FR" sz="2400" dirty="0"/>
          </a:p>
        </p:txBody>
      </p:sp>
      <p:sp>
        <p:nvSpPr>
          <p:cNvPr id="8" name="ZoneTexte 7">
            <a:extLst>
              <a:ext uri="{FF2B5EF4-FFF2-40B4-BE49-F238E27FC236}">
                <a16:creationId xmlns:a16="http://schemas.microsoft.com/office/drawing/2014/main" id="{5067FC11-D54D-4548-45EA-54656741DED8}"/>
              </a:ext>
            </a:extLst>
          </p:cNvPr>
          <p:cNvSpPr txBox="1"/>
          <p:nvPr/>
        </p:nvSpPr>
        <p:spPr>
          <a:xfrm>
            <a:off x="3759089" y="75141"/>
            <a:ext cx="6119812" cy="1015663"/>
          </a:xfrm>
          <a:prstGeom prst="rect">
            <a:avLst/>
          </a:prstGeom>
          <a:noFill/>
        </p:spPr>
        <p:txBody>
          <a:bodyPr wrap="square">
            <a:spAutoFit/>
          </a:bodyPr>
          <a:lstStyle/>
          <a:p>
            <a:pPr defTabSz="448056">
              <a:spcAft>
                <a:spcPts val="600"/>
              </a:spcAft>
            </a:pPr>
            <a:r>
              <a:rPr lang="fr-FR" sz="6000" b="1" i="0" dirty="0">
                <a:solidFill>
                  <a:schemeClr val="bg2"/>
                </a:solidFill>
                <a:effectLst/>
                <a:latin typeface="Nunito Sans" pitchFamily="2" charset="0"/>
              </a:rPr>
              <a:t>API REST</a:t>
            </a:r>
            <a:endParaRPr lang="fr-FR" sz="6000" b="1" dirty="0">
              <a:solidFill>
                <a:schemeClr val="bg2"/>
              </a:solidFill>
            </a:endParaRPr>
          </a:p>
        </p:txBody>
      </p:sp>
      <p:pic>
        <p:nvPicPr>
          <p:cNvPr id="6" name="Image 5">
            <a:extLst>
              <a:ext uri="{FF2B5EF4-FFF2-40B4-BE49-F238E27FC236}">
                <a16:creationId xmlns:a16="http://schemas.microsoft.com/office/drawing/2014/main" id="{A3736517-DDF5-6AFF-10F6-390686E91224}"/>
              </a:ext>
            </a:extLst>
          </p:cNvPr>
          <p:cNvPicPr>
            <a:picLocks noChangeAspect="1"/>
          </p:cNvPicPr>
          <p:nvPr/>
        </p:nvPicPr>
        <p:blipFill>
          <a:blip r:embed="rId3"/>
          <a:stretch>
            <a:fillRect/>
          </a:stretch>
        </p:blipFill>
        <p:spPr>
          <a:xfrm>
            <a:off x="145624" y="1317815"/>
            <a:ext cx="9992686" cy="968842"/>
          </a:xfrm>
          <a:prstGeom prst="rect">
            <a:avLst/>
          </a:prstGeom>
        </p:spPr>
      </p:pic>
      <p:pic>
        <p:nvPicPr>
          <p:cNvPr id="9" name="Image 8">
            <a:extLst>
              <a:ext uri="{FF2B5EF4-FFF2-40B4-BE49-F238E27FC236}">
                <a16:creationId xmlns:a16="http://schemas.microsoft.com/office/drawing/2014/main" id="{CD991893-136D-DEFC-F1BF-9240FB68B2AC}"/>
              </a:ext>
            </a:extLst>
          </p:cNvPr>
          <p:cNvPicPr>
            <a:picLocks noChangeAspect="1"/>
          </p:cNvPicPr>
          <p:nvPr/>
        </p:nvPicPr>
        <p:blipFill>
          <a:blip r:embed="rId4"/>
          <a:stretch>
            <a:fillRect/>
          </a:stretch>
        </p:blipFill>
        <p:spPr>
          <a:xfrm>
            <a:off x="145624" y="2532547"/>
            <a:ext cx="11858625" cy="714375"/>
          </a:xfrm>
          <a:prstGeom prst="rect">
            <a:avLst/>
          </a:prstGeom>
        </p:spPr>
      </p:pic>
      <p:pic>
        <p:nvPicPr>
          <p:cNvPr id="11" name="Image 10">
            <a:extLst>
              <a:ext uri="{FF2B5EF4-FFF2-40B4-BE49-F238E27FC236}">
                <a16:creationId xmlns:a16="http://schemas.microsoft.com/office/drawing/2014/main" id="{E2498968-EA69-C5FB-527B-610A7DE6F053}"/>
              </a:ext>
            </a:extLst>
          </p:cNvPr>
          <p:cNvPicPr>
            <a:picLocks noChangeAspect="1"/>
          </p:cNvPicPr>
          <p:nvPr/>
        </p:nvPicPr>
        <p:blipFill>
          <a:blip r:embed="rId5"/>
          <a:stretch>
            <a:fillRect/>
          </a:stretch>
        </p:blipFill>
        <p:spPr>
          <a:xfrm>
            <a:off x="4187883" y="2571219"/>
            <a:ext cx="4381500" cy="619125"/>
          </a:xfrm>
          <a:prstGeom prst="rect">
            <a:avLst/>
          </a:prstGeom>
        </p:spPr>
      </p:pic>
    </p:spTree>
    <p:extLst>
      <p:ext uri="{BB962C8B-B14F-4D97-AF65-F5344CB8AC3E}">
        <p14:creationId xmlns:p14="http://schemas.microsoft.com/office/powerpoint/2010/main" val="308700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a:solidFill>
                  <a:schemeClr val="tx1"/>
                </a:solidFill>
                <a:latin typeface="+mn-lt"/>
                <a:ea typeface="+mn-ea"/>
                <a:cs typeface="+mn-cs"/>
              </a:rPr>
              <a:t>Les sujets abordés</a:t>
            </a:r>
            <a:endParaRPr lang="fr-FR" sz="2400"/>
          </a:p>
        </p:txBody>
      </p:sp>
      <p:sp>
        <p:nvSpPr>
          <p:cNvPr id="4" name="ZoneTexte 3">
            <a:extLst>
              <a:ext uri="{FF2B5EF4-FFF2-40B4-BE49-F238E27FC236}">
                <a16:creationId xmlns:a16="http://schemas.microsoft.com/office/drawing/2014/main" id="{19224EC0-CA19-CDCB-6DCF-6D3BE42F179F}"/>
              </a:ext>
            </a:extLst>
          </p:cNvPr>
          <p:cNvSpPr txBox="1"/>
          <p:nvPr/>
        </p:nvSpPr>
        <p:spPr>
          <a:xfrm>
            <a:off x="261788" y="1280168"/>
            <a:ext cx="11665376" cy="3323987"/>
          </a:xfrm>
          <a:prstGeom prst="rect">
            <a:avLst/>
          </a:prstGeom>
          <a:noFill/>
        </p:spPr>
        <p:txBody>
          <a:bodyPr wrap="square" rtlCol="0">
            <a:spAutoFit/>
          </a:bodyPr>
          <a:lstStyle/>
          <a:p>
            <a:pPr defTabSz="448056">
              <a:spcAft>
                <a:spcPts val="600"/>
              </a:spcAft>
            </a:pPr>
            <a:r>
              <a:rPr lang="fr-FR" sz="4800" b="1" dirty="0">
                <a:solidFill>
                  <a:schemeClr val="bg2"/>
                </a:solidFill>
              </a:rPr>
              <a:t>Un peu de contexte et comprendre les enjeux d’aujourd’hui.</a:t>
            </a:r>
          </a:p>
          <a:p>
            <a:pPr defTabSz="448056">
              <a:spcAft>
                <a:spcPts val="600"/>
              </a:spcAft>
            </a:pPr>
            <a:endParaRPr lang="fr-FR" sz="4800" b="1" dirty="0">
              <a:solidFill>
                <a:schemeClr val="bg2"/>
              </a:solidFill>
            </a:endParaRPr>
          </a:p>
          <a:p>
            <a:pPr defTabSz="448056">
              <a:spcAft>
                <a:spcPts val="600"/>
              </a:spcAft>
            </a:pPr>
            <a:r>
              <a:rPr lang="fr-FR" sz="2800" b="1" dirty="0">
                <a:solidFill>
                  <a:schemeClr val="bg2"/>
                </a:solidFill>
              </a:rPr>
              <a:t>Il n’y a pas que la technique, il faut surtout comprendre le pourquoi et les besoins</a:t>
            </a:r>
          </a:p>
        </p:txBody>
      </p:sp>
    </p:spTree>
    <p:extLst>
      <p:ext uri="{BB962C8B-B14F-4D97-AF65-F5344CB8AC3E}">
        <p14:creationId xmlns:p14="http://schemas.microsoft.com/office/powerpoint/2010/main" val="1610411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dirty="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dirty="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dirty="0">
                <a:solidFill>
                  <a:schemeClr val="tx1"/>
                </a:solidFill>
                <a:latin typeface="+mn-lt"/>
                <a:ea typeface="+mn-ea"/>
                <a:cs typeface="+mn-cs"/>
              </a:rPr>
              <a:t>Les sujets abordés</a:t>
            </a:r>
            <a:endParaRPr lang="fr-FR" sz="2400" dirty="0"/>
          </a:p>
        </p:txBody>
      </p:sp>
      <p:sp>
        <p:nvSpPr>
          <p:cNvPr id="8" name="ZoneTexte 7">
            <a:extLst>
              <a:ext uri="{FF2B5EF4-FFF2-40B4-BE49-F238E27FC236}">
                <a16:creationId xmlns:a16="http://schemas.microsoft.com/office/drawing/2014/main" id="{5067FC11-D54D-4548-45EA-54656741DED8}"/>
              </a:ext>
            </a:extLst>
          </p:cNvPr>
          <p:cNvSpPr txBox="1"/>
          <p:nvPr/>
        </p:nvSpPr>
        <p:spPr>
          <a:xfrm>
            <a:off x="3759089" y="75141"/>
            <a:ext cx="6119812" cy="1015663"/>
          </a:xfrm>
          <a:prstGeom prst="rect">
            <a:avLst/>
          </a:prstGeom>
          <a:noFill/>
        </p:spPr>
        <p:txBody>
          <a:bodyPr wrap="square">
            <a:spAutoFit/>
          </a:bodyPr>
          <a:lstStyle/>
          <a:p>
            <a:pPr defTabSz="448056">
              <a:spcAft>
                <a:spcPts val="600"/>
              </a:spcAft>
            </a:pPr>
            <a:r>
              <a:rPr lang="fr-FR" sz="6000" b="1" i="0" dirty="0">
                <a:solidFill>
                  <a:schemeClr val="bg2"/>
                </a:solidFill>
                <a:effectLst/>
                <a:latin typeface="Nunito Sans" pitchFamily="2" charset="0"/>
              </a:rPr>
              <a:t>API REST</a:t>
            </a:r>
            <a:endParaRPr lang="fr-FR" sz="6000" b="1" dirty="0">
              <a:solidFill>
                <a:schemeClr val="bg2"/>
              </a:solidFill>
            </a:endParaRPr>
          </a:p>
        </p:txBody>
      </p:sp>
      <p:pic>
        <p:nvPicPr>
          <p:cNvPr id="3" name="Image 2">
            <a:extLst>
              <a:ext uri="{FF2B5EF4-FFF2-40B4-BE49-F238E27FC236}">
                <a16:creationId xmlns:a16="http://schemas.microsoft.com/office/drawing/2014/main" id="{F906436F-260B-F5E8-C6F9-0ECCF4D2E4C3}"/>
              </a:ext>
            </a:extLst>
          </p:cNvPr>
          <p:cNvPicPr>
            <a:picLocks noChangeAspect="1"/>
          </p:cNvPicPr>
          <p:nvPr/>
        </p:nvPicPr>
        <p:blipFill>
          <a:blip r:embed="rId3"/>
          <a:stretch>
            <a:fillRect/>
          </a:stretch>
        </p:blipFill>
        <p:spPr>
          <a:xfrm>
            <a:off x="145624" y="997082"/>
            <a:ext cx="5708700" cy="3300199"/>
          </a:xfrm>
          <a:prstGeom prst="rect">
            <a:avLst/>
          </a:prstGeom>
        </p:spPr>
      </p:pic>
      <p:pic>
        <p:nvPicPr>
          <p:cNvPr id="7" name="Image 6">
            <a:extLst>
              <a:ext uri="{FF2B5EF4-FFF2-40B4-BE49-F238E27FC236}">
                <a16:creationId xmlns:a16="http://schemas.microsoft.com/office/drawing/2014/main" id="{6CA43F2F-587B-374A-9CCD-AB720061CDD2}"/>
              </a:ext>
            </a:extLst>
          </p:cNvPr>
          <p:cNvPicPr>
            <a:picLocks noChangeAspect="1"/>
          </p:cNvPicPr>
          <p:nvPr/>
        </p:nvPicPr>
        <p:blipFill>
          <a:blip r:embed="rId4"/>
          <a:stretch>
            <a:fillRect/>
          </a:stretch>
        </p:blipFill>
        <p:spPr>
          <a:xfrm>
            <a:off x="6330047" y="1169881"/>
            <a:ext cx="5639517" cy="3065489"/>
          </a:xfrm>
          <a:prstGeom prst="rect">
            <a:avLst/>
          </a:prstGeom>
        </p:spPr>
      </p:pic>
    </p:spTree>
    <p:extLst>
      <p:ext uri="{BB962C8B-B14F-4D97-AF65-F5344CB8AC3E}">
        <p14:creationId xmlns:p14="http://schemas.microsoft.com/office/powerpoint/2010/main" val="2873863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dirty="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dirty="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dirty="0">
                <a:solidFill>
                  <a:schemeClr val="tx1"/>
                </a:solidFill>
                <a:latin typeface="+mn-lt"/>
                <a:ea typeface="+mn-ea"/>
                <a:cs typeface="+mn-cs"/>
              </a:rPr>
              <a:t>Les sujets abordés</a:t>
            </a:r>
            <a:endParaRPr lang="fr-FR" sz="2400" dirty="0"/>
          </a:p>
        </p:txBody>
      </p:sp>
      <p:sp>
        <p:nvSpPr>
          <p:cNvPr id="8" name="ZoneTexte 7">
            <a:extLst>
              <a:ext uri="{FF2B5EF4-FFF2-40B4-BE49-F238E27FC236}">
                <a16:creationId xmlns:a16="http://schemas.microsoft.com/office/drawing/2014/main" id="{5067FC11-D54D-4548-45EA-54656741DED8}"/>
              </a:ext>
            </a:extLst>
          </p:cNvPr>
          <p:cNvSpPr txBox="1"/>
          <p:nvPr/>
        </p:nvSpPr>
        <p:spPr>
          <a:xfrm>
            <a:off x="3759089" y="75141"/>
            <a:ext cx="6119812" cy="1015663"/>
          </a:xfrm>
          <a:prstGeom prst="rect">
            <a:avLst/>
          </a:prstGeom>
          <a:noFill/>
        </p:spPr>
        <p:txBody>
          <a:bodyPr wrap="square">
            <a:spAutoFit/>
          </a:bodyPr>
          <a:lstStyle/>
          <a:p>
            <a:pPr defTabSz="448056">
              <a:spcAft>
                <a:spcPts val="600"/>
              </a:spcAft>
            </a:pPr>
            <a:r>
              <a:rPr lang="fr-FR" sz="6000" b="1" i="0" dirty="0">
                <a:solidFill>
                  <a:schemeClr val="bg2"/>
                </a:solidFill>
                <a:effectLst/>
                <a:latin typeface="Nunito Sans" pitchFamily="2" charset="0"/>
              </a:rPr>
              <a:t>API REST</a:t>
            </a:r>
            <a:endParaRPr lang="fr-FR" sz="6000" b="1" dirty="0">
              <a:solidFill>
                <a:schemeClr val="bg2"/>
              </a:solidFill>
            </a:endParaRPr>
          </a:p>
        </p:txBody>
      </p:sp>
      <p:pic>
        <p:nvPicPr>
          <p:cNvPr id="6" name="Image 5">
            <a:extLst>
              <a:ext uri="{FF2B5EF4-FFF2-40B4-BE49-F238E27FC236}">
                <a16:creationId xmlns:a16="http://schemas.microsoft.com/office/drawing/2014/main" id="{6F70788F-FE52-7666-09E3-1E19CD45D4C8}"/>
              </a:ext>
            </a:extLst>
          </p:cNvPr>
          <p:cNvPicPr>
            <a:picLocks noChangeAspect="1"/>
          </p:cNvPicPr>
          <p:nvPr/>
        </p:nvPicPr>
        <p:blipFill>
          <a:blip r:embed="rId3"/>
          <a:stretch>
            <a:fillRect/>
          </a:stretch>
        </p:blipFill>
        <p:spPr>
          <a:xfrm>
            <a:off x="145624" y="1125900"/>
            <a:ext cx="4710374" cy="3935420"/>
          </a:xfrm>
          <a:prstGeom prst="rect">
            <a:avLst/>
          </a:prstGeom>
        </p:spPr>
      </p:pic>
      <p:sp>
        <p:nvSpPr>
          <p:cNvPr id="10" name="ZoneTexte 9">
            <a:extLst>
              <a:ext uri="{FF2B5EF4-FFF2-40B4-BE49-F238E27FC236}">
                <a16:creationId xmlns:a16="http://schemas.microsoft.com/office/drawing/2014/main" id="{38A2E4FB-81AF-EB1E-14DB-DF4929640209}"/>
              </a:ext>
            </a:extLst>
          </p:cNvPr>
          <p:cNvSpPr txBox="1"/>
          <p:nvPr/>
        </p:nvSpPr>
        <p:spPr>
          <a:xfrm>
            <a:off x="5612607" y="1249802"/>
            <a:ext cx="6119812" cy="4247317"/>
          </a:xfrm>
          <a:prstGeom prst="rect">
            <a:avLst/>
          </a:prstGeom>
          <a:noFill/>
        </p:spPr>
        <p:txBody>
          <a:bodyPr wrap="square">
            <a:spAutoFit/>
          </a:bodyPr>
          <a:lstStyle/>
          <a:p>
            <a:pPr defTabSz="448056">
              <a:spcAft>
                <a:spcPts val="600"/>
              </a:spcAft>
            </a:pPr>
            <a:r>
              <a:rPr lang="fr-FR" sz="2400" b="0" i="0" dirty="0">
                <a:solidFill>
                  <a:schemeClr val="bg2"/>
                </a:solidFill>
                <a:effectLst/>
                <a:latin typeface="Nunito Sans" pitchFamily="2" charset="0"/>
              </a:rPr>
              <a:t>SDN - La peur de l’ingénieur réseau ?</a:t>
            </a:r>
          </a:p>
          <a:p>
            <a:pPr defTabSz="448056">
              <a:spcAft>
                <a:spcPts val="600"/>
              </a:spcAft>
            </a:pPr>
            <a:endParaRPr lang="fr-FR" sz="2400" dirty="0">
              <a:solidFill>
                <a:schemeClr val="bg2"/>
              </a:solidFill>
              <a:latin typeface="Nunito Sans" pitchFamily="2" charset="0"/>
            </a:endParaRPr>
          </a:p>
          <a:p>
            <a:pPr defTabSz="448056">
              <a:spcAft>
                <a:spcPts val="600"/>
              </a:spcAft>
            </a:pPr>
            <a:r>
              <a:rPr lang="fr-FR" sz="2400" b="1" dirty="0">
                <a:solidFill>
                  <a:schemeClr val="bg2"/>
                </a:solidFill>
                <a:latin typeface="Nunito Sans" pitchFamily="2" charset="0"/>
              </a:rPr>
              <a:t>La réponse est NON !</a:t>
            </a:r>
          </a:p>
          <a:p>
            <a:pPr defTabSz="448056">
              <a:spcAft>
                <a:spcPts val="600"/>
              </a:spcAft>
            </a:pPr>
            <a:endParaRPr lang="fr-FR" sz="2400" b="1" dirty="0">
              <a:solidFill>
                <a:schemeClr val="bg2"/>
              </a:solidFill>
              <a:latin typeface="Nunito Sans" pitchFamily="2" charset="0"/>
            </a:endParaRPr>
          </a:p>
          <a:p>
            <a:pPr defTabSz="448056">
              <a:spcAft>
                <a:spcPts val="600"/>
              </a:spcAft>
            </a:pPr>
            <a:r>
              <a:rPr lang="fr-FR" sz="2400" dirty="0">
                <a:solidFill>
                  <a:schemeClr val="bg2"/>
                </a:solidFill>
                <a:latin typeface="Nunito Sans" pitchFamily="2" charset="0"/>
              </a:rPr>
              <a:t>L’ingénieur réseaux devra monter en compétence sur les sujets Python, Java.</a:t>
            </a:r>
          </a:p>
          <a:p>
            <a:pPr defTabSz="448056">
              <a:spcAft>
                <a:spcPts val="600"/>
              </a:spcAft>
            </a:pPr>
            <a:endParaRPr lang="fr-FR" sz="2400" dirty="0">
              <a:solidFill>
                <a:schemeClr val="bg2"/>
              </a:solidFill>
              <a:latin typeface="Nunito Sans" pitchFamily="2" charset="0"/>
            </a:endParaRPr>
          </a:p>
          <a:p>
            <a:pPr defTabSz="448056">
              <a:spcAft>
                <a:spcPts val="600"/>
              </a:spcAft>
            </a:pPr>
            <a:r>
              <a:rPr lang="fr-FR" sz="2400" dirty="0">
                <a:solidFill>
                  <a:schemeClr val="bg2"/>
                </a:solidFill>
                <a:latin typeface="Nunito Sans" pitchFamily="2" charset="0"/>
              </a:rPr>
              <a:t>Le Dev devra s’appuyer sur les connaissances réseaux de l’ingénieur réseaux…</a:t>
            </a:r>
            <a:endParaRPr lang="fr-FR" sz="2400" dirty="0">
              <a:solidFill>
                <a:schemeClr val="bg2"/>
              </a:solidFill>
            </a:endParaRPr>
          </a:p>
        </p:txBody>
      </p:sp>
    </p:spTree>
    <p:extLst>
      <p:ext uri="{BB962C8B-B14F-4D97-AF65-F5344CB8AC3E}">
        <p14:creationId xmlns:p14="http://schemas.microsoft.com/office/powerpoint/2010/main" val="17861794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a:solidFill>
                  <a:schemeClr val="tx1"/>
                </a:solidFill>
                <a:latin typeface="+mn-lt"/>
                <a:ea typeface="+mn-ea"/>
                <a:cs typeface="+mn-cs"/>
              </a:rPr>
              <a:t>Les sujets abordés</a:t>
            </a:r>
            <a:endParaRPr lang="fr-FR" sz="2400"/>
          </a:p>
        </p:txBody>
      </p:sp>
      <p:sp>
        <p:nvSpPr>
          <p:cNvPr id="4" name="ZoneTexte 3">
            <a:extLst>
              <a:ext uri="{FF2B5EF4-FFF2-40B4-BE49-F238E27FC236}">
                <a16:creationId xmlns:a16="http://schemas.microsoft.com/office/drawing/2014/main" id="{19224EC0-CA19-CDCB-6DCF-6D3BE42F179F}"/>
              </a:ext>
            </a:extLst>
          </p:cNvPr>
          <p:cNvSpPr txBox="1"/>
          <p:nvPr/>
        </p:nvSpPr>
        <p:spPr>
          <a:xfrm>
            <a:off x="511728" y="2232938"/>
            <a:ext cx="11190914" cy="923330"/>
          </a:xfrm>
          <a:prstGeom prst="rect">
            <a:avLst/>
          </a:prstGeom>
          <a:noFill/>
        </p:spPr>
        <p:txBody>
          <a:bodyPr wrap="square" rtlCol="0">
            <a:spAutoFit/>
          </a:bodyPr>
          <a:lstStyle/>
          <a:p>
            <a:pPr defTabSz="448056">
              <a:spcAft>
                <a:spcPts val="600"/>
              </a:spcAft>
            </a:pPr>
            <a:r>
              <a:rPr lang="fr-FR" sz="5400" b="1" dirty="0">
                <a:solidFill>
                  <a:schemeClr val="bg2"/>
                </a:solidFill>
              </a:rPr>
              <a:t>VMWare NSX</a:t>
            </a:r>
          </a:p>
        </p:txBody>
      </p:sp>
    </p:spTree>
    <p:extLst>
      <p:ext uri="{BB962C8B-B14F-4D97-AF65-F5344CB8AC3E}">
        <p14:creationId xmlns:p14="http://schemas.microsoft.com/office/powerpoint/2010/main" val="2756147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a:solidFill>
                  <a:schemeClr val="tx1"/>
                </a:solidFill>
                <a:latin typeface="+mn-lt"/>
                <a:ea typeface="+mn-ea"/>
                <a:cs typeface="+mn-cs"/>
              </a:rPr>
              <a:t>Les sujets abordés</a:t>
            </a:r>
            <a:endParaRPr lang="fr-FR" sz="2400"/>
          </a:p>
        </p:txBody>
      </p:sp>
      <p:sp>
        <p:nvSpPr>
          <p:cNvPr id="4" name="ZoneTexte 3">
            <a:extLst>
              <a:ext uri="{FF2B5EF4-FFF2-40B4-BE49-F238E27FC236}">
                <a16:creationId xmlns:a16="http://schemas.microsoft.com/office/drawing/2014/main" id="{19224EC0-CA19-CDCB-6DCF-6D3BE42F179F}"/>
              </a:ext>
            </a:extLst>
          </p:cNvPr>
          <p:cNvSpPr txBox="1"/>
          <p:nvPr/>
        </p:nvSpPr>
        <p:spPr>
          <a:xfrm>
            <a:off x="511728" y="2232938"/>
            <a:ext cx="11190914" cy="923330"/>
          </a:xfrm>
          <a:prstGeom prst="rect">
            <a:avLst/>
          </a:prstGeom>
          <a:noFill/>
        </p:spPr>
        <p:txBody>
          <a:bodyPr wrap="square" rtlCol="0">
            <a:spAutoFit/>
          </a:bodyPr>
          <a:lstStyle/>
          <a:p>
            <a:pPr defTabSz="448056">
              <a:spcAft>
                <a:spcPts val="600"/>
              </a:spcAft>
            </a:pPr>
            <a:r>
              <a:rPr lang="fr-FR" sz="5400" b="1" dirty="0">
                <a:solidFill>
                  <a:schemeClr val="bg2"/>
                </a:solidFill>
              </a:rPr>
              <a:t>VMWare NSX</a:t>
            </a:r>
          </a:p>
        </p:txBody>
      </p:sp>
      <p:sp>
        <p:nvSpPr>
          <p:cNvPr id="3" name="ZoneTexte 2">
            <a:extLst>
              <a:ext uri="{FF2B5EF4-FFF2-40B4-BE49-F238E27FC236}">
                <a16:creationId xmlns:a16="http://schemas.microsoft.com/office/drawing/2014/main" id="{21872C91-8EB1-E29A-79E5-8F590C30237D}"/>
              </a:ext>
            </a:extLst>
          </p:cNvPr>
          <p:cNvSpPr txBox="1"/>
          <p:nvPr/>
        </p:nvSpPr>
        <p:spPr>
          <a:xfrm>
            <a:off x="1301690" y="3123121"/>
            <a:ext cx="10619065" cy="2554545"/>
          </a:xfrm>
          <a:prstGeom prst="rect">
            <a:avLst/>
          </a:prstGeom>
          <a:noFill/>
        </p:spPr>
        <p:txBody>
          <a:bodyPr wrap="square" rtlCol="0">
            <a:spAutoFit/>
          </a:bodyPr>
          <a:lstStyle/>
          <a:p>
            <a:pPr marL="457200" indent="-457200" defTabSz="448056">
              <a:spcAft>
                <a:spcPts val="600"/>
              </a:spcAft>
              <a:buFont typeface="Arial" panose="020B0604020202020204" pitchFamily="34" charset="0"/>
              <a:buChar char="•"/>
            </a:pPr>
            <a:r>
              <a:rPr lang="fr-FR" sz="2800" b="1" dirty="0">
                <a:solidFill>
                  <a:schemeClr val="bg2"/>
                </a:solidFill>
              </a:rPr>
              <a:t>La virtualisation des réseaux</a:t>
            </a:r>
          </a:p>
          <a:p>
            <a:pPr marL="457200" indent="-457200" defTabSz="448056">
              <a:spcAft>
                <a:spcPts val="600"/>
              </a:spcAft>
              <a:buFont typeface="Arial" panose="020B0604020202020204" pitchFamily="34" charset="0"/>
              <a:buChar char="•"/>
            </a:pPr>
            <a:r>
              <a:rPr lang="fr-FR" sz="2800" b="1" dirty="0">
                <a:solidFill>
                  <a:schemeClr val="bg2"/>
                </a:solidFill>
              </a:rPr>
              <a:t>Permet la politique de gestion – réseau et sécurité</a:t>
            </a:r>
          </a:p>
          <a:p>
            <a:pPr marL="914400" lvl="1" indent="-457200" defTabSz="448056">
              <a:spcAft>
                <a:spcPts val="600"/>
              </a:spcAft>
              <a:buFont typeface="Arial" panose="020B0604020202020204" pitchFamily="34" charset="0"/>
              <a:buChar char="•"/>
            </a:pPr>
            <a:r>
              <a:rPr lang="fr-FR" sz="2800" b="1" dirty="0">
                <a:solidFill>
                  <a:schemeClr val="bg2"/>
                </a:solidFill>
              </a:rPr>
              <a:t>Groupe de </a:t>
            </a:r>
            <a:r>
              <a:rPr lang="fr-FR" sz="2800" b="1" dirty="0" err="1">
                <a:solidFill>
                  <a:schemeClr val="bg2"/>
                </a:solidFill>
              </a:rPr>
              <a:t>users</a:t>
            </a:r>
            <a:endParaRPr lang="fr-FR" sz="2800" b="1" dirty="0">
              <a:solidFill>
                <a:schemeClr val="bg2"/>
              </a:solidFill>
            </a:endParaRPr>
          </a:p>
          <a:p>
            <a:pPr marL="914400" lvl="1" indent="-457200" defTabSz="448056">
              <a:spcAft>
                <a:spcPts val="600"/>
              </a:spcAft>
              <a:buFont typeface="Arial" panose="020B0604020202020204" pitchFamily="34" charset="0"/>
              <a:buChar char="•"/>
            </a:pPr>
            <a:r>
              <a:rPr lang="fr-FR" sz="2800" b="1" dirty="0">
                <a:solidFill>
                  <a:schemeClr val="bg2"/>
                </a:solidFill>
              </a:rPr>
              <a:t>Groupe d’applications</a:t>
            </a:r>
          </a:p>
          <a:p>
            <a:pPr marL="914400" lvl="1" indent="-457200" defTabSz="448056">
              <a:spcAft>
                <a:spcPts val="600"/>
              </a:spcAft>
              <a:buFont typeface="Arial" panose="020B0604020202020204" pitchFamily="34" charset="0"/>
              <a:buChar char="•"/>
            </a:pPr>
            <a:r>
              <a:rPr lang="fr-FR" sz="2800" b="1" dirty="0">
                <a:solidFill>
                  <a:schemeClr val="bg2"/>
                </a:solidFill>
              </a:rPr>
              <a:t>Groupe de serveurs…</a:t>
            </a:r>
          </a:p>
        </p:txBody>
      </p:sp>
      <p:pic>
        <p:nvPicPr>
          <p:cNvPr id="6" name="Image 5" descr="Une image contenant logo&#10;&#10;Description générée automatiquement">
            <a:extLst>
              <a:ext uri="{FF2B5EF4-FFF2-40B4-BE49-F238E27FC236}">
                <a16:creationId xmlns:a16="http://schemas.microsoft.com/office/drawing/2014/main" id="{1609DBD9-E89B-7BE0-D398-76085C90C8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2554" y="112090"/>
            <a:ext cx="3419475" cy="1752600"/>
          </a:xfrm>
          <a:prstGeom prst="rect">
            <a:avLst/>
          </a:prstGeom>
        </p:spPr>
      </p:pic>
      <p:pic>
        <p:nvPicPr>
          <p:cNvPr id="8" name="Image 7">
            <a:extLst>
              <a:ext uri="{FF2B5EF4-FFF2-40B4-BE49-F238E27FC236}">
                <a16:creationId xmlns:a16="http://schemas.microsoft.com/office/drawing/2014/main" id="{B54CFA80-19AF-664E-3F1A-F1B51A3BA00B}"/>
              </a:ext>
            </a:extLst>
          </p:cNvPr>
          <p:cNvPicPr>
            <a:picLocks noChangeAspect="1"/>
          </p:cNvPicPr>
          <p:nvPr/>
        </p:nvPicPr>
        <p:blipFill>
          <a:blip r:embed="rId4"/>
          <a:stretch>
            <a:fillRect/>
          </a:stretch>
        </p:blipFill>
        <p:spPr>
          <a:xfrm>
            <a:off x="7596405" y="4490271"/>
            <a:ext cx="4324350" cy="952500"/>
          </a:xfrm>
          <a:prstGeom prst="rect">
            <a:avLst/>
          </a:prstGeom>
        </p:spPr>
      </p:pic>
    </p:spTree>
    <p:extLst>
      <p:ext uri="{BB962C8B-B14F-4D97-AF65-F5344CB8AC3E}">
        <p14:creationId xmlns:p14="http://schemas.microsoft.com/office/powerpoint/2010/main" val="18704112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a:solidFill>
                  <a:schemeClr val="tx1"/>
                </a:solidFill>
                <a:latin typeface="+mn-lt"/>
                <a:ea typeface="+mn-ea"/>
                <a:cs typeface="+mn-cs"/>
              </a:rPr>
              <a:t>Les sujets abordés</a:t>
            </a:r>
            <a:endParaRPr lang="fr-FR" sz="2400"/>
          </a:p>
        </p:txBody>
      </p:sp>
      <p:sp>
        <p:nvSpPr>
          <p:cNvPr id="4" name="ZoneTexte 3">
            <a:extLst>
              <a:ext uri="{FF2B5EF4-FFF2-40B4-BE49-F238E27FC236}">
                <a16:creationId xmlns:a16="http://schemas.microsoft.com/office/drawing/2014/main" id="{19224EC0-CA19-CDCB-6DCF-6D3BE42F179F}"/>
              </a:ext>
            </a:extLst>
          </p:cNvPr>
          <p:cNvSpPr txBox="1"/>
          <p:nvPr/>
        </p:nvSpPr>
        <p:spPr>
          <a:xfrm>
            <a:off x="511728" y="2232938"/>
            <a:ext cx="11190914" cy="923330"/>
          </a:xfrm>
          <a:prstGeom prst="rect">
            <a:avLst/>
          </a:prstGeom>
          <a:noFill/>
        </p:spPr>
        <p:txBody>
          <a:bodyPr wrap="square" rtlCol="0">
            <a:spAutoFit/>
          </a:bodyPr>
          <a:lstStyle/>
          <a:p>
            <a:pPr defTabSz="448056">
              <a:spcAft>
                <a:spcPts val="600"/>
              </a:spcAft>
            </a:pPr>
            <a:r>
              <a:rPr lang="fr-FR" sz="5400" b="1" dirty="0">
                <a:solidFill>
                  <a:schemeClr val="bg2"/>
                </a:solidFill>
              </a:rPr>
              <a:t>VMWare NSX</a:t>
            </a:r>
          </a:p>
        </p:txBody>
      </p:sp>
      <p:sp>
        <p:nvSpPr>
          <p:cNvPr id="3" name="ZoneTexte 2">
            <a:extLst>
              <a:ext uri="{FF2B5EF4-FFF2-40B4-BE49-F238E27FC236}">
                <a16:creationId xmlns:a16="http://schemas.microsoft.com/office/drawing/2014/main" id="{21872C91-8EB1-E29A-79E5-8F590C30237D}"/>
              </a:ext>
            </a:extLst>
          </p:cNvPr>
          <p:cNvSpPr txBox="1"/>
          <p:nvPr/>
        </p:nvSpPr>
        <p:spPr>
          <a:xfrm>
            <a:off x="1301690" y="3123121"/>
            <a:ext cx="10619065" cy="1538883"/>
          </a:xfrm>
          <a:prstGeom prst="rect">
            <a:avLst/>
          </a:prstGeom>
          <a:noFill/>
        </p:spPr>
        <p:txBody>
          <a:bodyPr wrap="square" rtlCol="0">
            <a:spAutoFit/>
          </a:bodyPr>
          <a:lstStyle/>
          <a:p>
            <a:pPr marL="457200" indent="-457200" defTabSz="448056">
              <a:spcAft>
                <a:spcPts val="600"/>
              </a:spcAft>
              <a:buFont typeface="Arial" panose="020B0604020202020204" pitchFamily="34" charset="0"/>
              <a:buChar char="•"/>
            </a:pPr>
            <a:r>
              <a:rPr lang="fr-FR" sz="2800" b="1" dirty="0">
                <a:solidFill>
                  <a:schemeClr val="bg2"/>
                </a:solidFill>
              </a:rPr>
              <a:t>La virtualisation des réseaux</a:t>
            </a:r>
          </a:p>
          <a:p>
            <a:pPr marL="914400" lvl="1" indent="-457200" defTabSz="448056">
              <a:spcAft>
                <a:spcPts val="600"/>
              </a:spcAft>
              <a:buFont typeface="Arial" panose="020B0604020202020204" pitchFamily="34" charset="0"/>
              <a:buChar char="•"/>
            </a:pPr>
            <a:r>
              <a:rPr lang="fr-FR" sz="2800" b="1" dirty="0">
                <a:solidFill>
                  <a:schemeClr val="bg2"/>
                </a:solidFill>
              </a:rPr>
              <a:t>Standardisation de la sécurité</a:t>
            </a:r>
          </a:p>
          <a:p>
            <a:pPr marL="914400" lvl="1" indent="-457200" defTabSz="448056">
              <a:spcAft>
                <a:spcPts val="600"/>
              </a:spcAft>
              <a:buFont typeface="Arial" panose="020B0604020202020204" pitchFamily="34" charset="0"/>
              <a:buChar char="•"/>
            </a:pPr>
            <a:r>
              <a:rPr lang="fr-FR" sz="2800" b="1" dirty="0">
                <a:solidFill>
                  <a:schemeClr val="bg2"/>
                </a:solidFill>
              </a:rPr>
              <a:t>Amélioration de la sécurité</a:t>
            </a:r>
          </a:p>
        </p:txBody>
      </p:sp>
      <p:pic>
        <p:nvPicPr>
          <p:cNvPr id="6" name="Image 5" descr="Une image contenant logo&#10;&#10;Description générée automatiquement">
            <a:extLst>
              <a:ext uri="{FF2B5EF4-FFF2-40B4-BE49-F238E27FC236}">
                <a16:creationId xmlns:a16="http://schemas.microsoft.com/office/drawing/2014/main" id="{1609DBD9-E89B-7BE0-D398-76085C90C8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2554" y="112090"/>
            <a:ext cx="3419475" cy="1752600"/>
          </a:xfrm>
          <a:prstGeom prst="rect">
            <a:avLst/>
          </a:prstGeom>
        </p:spPr>
      </p:pic>
      <p:pic>
        <p:nvPicPr>
          <p:cNvPr id="8" name="Image 7">
            <a:extLst>
              <a:ext uri="{FF2B5EF4-FFF2-40B4-BE49-F238E27FC236}">
                <a16:creationId xmlns:a16="http://schemas.microsoft.com/office/drawing/2014/main" id="{B54CFA80-19AF-664E-3F1A-F1B51A3BA00B}"/>
              </a:ext>
            </a:extLst>
          </p:cNvPr>
          <p:cNvPicPr>
            <a:picLocks noChangeAspect="1"/>
          </p:cNvPicPr>
          <p:nvPr/>
        </p:nvPicPr>
        <p:blipFill>
          <a:blip r:embed="rId4"/>
          <a:stretch>
            <a:fillRect/>
          </a:stretch>
        </p:blipFill>
        <p:spPr>
          <a:xfrm>
            <a:off x="7596405" y="4490271"/>
            <a:ext cx="4324350" cy="952500"/>
          </a:xfrm>
          <a:prstGeom prst="rect">
            <a:avLst/>
          </a:prstGeom>
        </p:spPr>
      </p:pic>
    </p:spTree>
    <p:extLst>
      <p:ext uri="{BB962C8B-B14F-4D97-AF65-F5344CB8AC3E}">
        <p14:creationId xmlns:p14="http://schemas.microsoft.com/office/powerpoint/2010/main" val="10316708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a:solidFill>
                  <a:schemeClr val="tx1"/>
                </a:solidFill>
                <a:latin typeface="+mn-lt"/>
                <a:ea typeface="+mn-ea"/>
                <a:cs typeface="+mn-cs"/>
              </a:rPr>
              <a:t>Les sujets abordés</a:t>
            </a:r>
            <a:endParaRPr lang="fr-FR" sz="2400"/>
          </a:p>
        </p:txBody>
      </p:sp>
      <p:sp>
        <p:nvSpPr>
          <p:cNvPr id="4" name="ZoneTexte 3">
            <a:extLst>
              <a:ext uri="{FF2B5EF4-FFF2-40B4-BE49-F238E27FC236}">
                <a16:creationId xmlns:a16="http://schemas.microsoft.com/office/drawing/2014/main" id="{19224EC0-CA19-CDCB-6DCF-6D3BE42F179F}"/>
              </a:ext>
            </a:extLst>
          </p:cNvPr>
          <p:cNvSpPr txBox="1"/>
          <p:nvPr/>
        </p:nvSpPr>
        <p:spPr>
          <a:xfrm>
            <a:off x="511728" y="2232938"/>
            <a:ext cx="11190914" cy="923330"/>
          </a:xfrm>
          <a:prstGeom prst="rect">
            <a:avLst/>
          </a:prstGeom>
          <a:noFill/>
        </p:spPr>
        <p:txBody>
          <a:bodyPr wrap="square" rtlCol="0">
            <a:spAutoFit/>
          </a:bodyPr>
          <a:lstStyle/>
          <a:p>
            <a:pPr defTabSz="448056">
              <a:spcAft>
                <a:spcPts val="600"/>
              </a:spcAft>
            </a:pPr>
            <a:r>
              <a:rPr lang="fr-FR" sz="5400" b="1" dirty="0">
                <a:solidFill>
                  <a:schemeClr val="bg2"/>
                </a:solidFill>
              </a:rPr>
              <a:t>VMWare NSX</a:t>
            </a:r>
          </a:p>
        </p:txBody>
      </p:sp>
      <p:sp>
        <p:nvSpPr>
          <p:cNvPr id="3" name="ZoneTexte 2">
            <a:extLst>
              <a:ext uri="{FF2B5EF4-FFF2-40B4-BE49-F238E27FC236}">
                <a16:creationId xmlns:a16="http://schemas.microsoft.com/office/drawing/2014/main" id="{21872C91-8EB1-E29A-79E5-8F590C30237D}"/>
              </a:ext>
            </a:extLst>
          </p:cNvPr>
          <p:cNvSpPr txBox="1"/>
          <p:nvPr/>
        </p:nvSpPr>
        <p:spPr>
          <a:xfrm>
            <a:off x="1301690" y="3123121"/>
            <a:ext cx="10619065" cy="1538883"/>
          </a:xfrm>
          <a:prstGeom prst="rect">
            <a:avLst/>
          </a:prstGeom>
          <a:noFill/>
        </p:spPr>
        <p:txBody>
          <a:bodyPr wrap="square" rtlCol="0">
            <a:spAutoFit/>
          </a:bodyPr>
          <a:lstStyle/>
          <a:p>
            <a:pPr marL="457200" indent="-457200" defTabSz="448056">
              <a:spcAft>
                <a:spcPts val="600"/>
              </a:spcAft>
              <a:buFont typeface="Arial" panose="020B0604020202020204" pitchFamily="34" charset="0"/>
              <a:buChar char="•"/>
            </a:pPr>
            <a:r>
              <a:rPr lang="fr-FR" sz="2800" b="1" dirty="0">
                <a:solidFill>
                  <a:schemeClr val="bg2"/>
                </a:solidFill>
              </a:rPr>
              <a:t>La virtualisation des réseaux</a:t>
            </a:r>
          </a:p>
          <a:p>
            <a:pPr marL="914400" lvl="1" indent="-457200" defTabSz="448056">
              <a:spcAft>
                <a:spcPts val="600"/>
              </a:spcAft>
              <a:buFont typeface="Arial" panose="020B0604020202020204" pitchFamily="34" charset="0"/>
              <a:buChar char="•"/>
            </a:pPr>
            <a:r>
              <a:rPr lang="fr-FR" sz="2800" b="1" dirty="0" err="1">
                <a:solidFill>
                  <a:schemeClr val="bg2"/>
                </a:solidFill>
              </a:rPr>
              <a:t>Switching</a:t>
            </a:r>
            <a:r>
              <a:rPr lang="fr-FR" sz="2800" b="1" dirty="0">
                <a:solidFill>
                  <a:schemeClr val="bg2"/>
                </a:solidFill>
              </a:rPr>
              <a:t> / </a:t>
            </a:r>
            <a:r>
              <a:rPr lang="fr-FR" sz="2800" b="1" dirty="0" err="1">
                <a:solidFill>
                  <a:schemeClr val="bg2"/>
                </a:solidFill>
              </a:rPr>
              <a:t>Routing</a:t>
            </a:r>
            <a:r>
              <a:rPr lang="fr-FR" sz="2800" b="1" dirty="0">
                <a:solidFill>
                  <a:schemeClr val="bg2"/>
                </a:solidFill>
              </a:rPr>
              <a:t> / </a:t>
            </a:r>
            <a:r>
              <a:rPr lang="fr-FR" sz="2800" b="1" dirty="0" err="1">
                <a:solidFill>
                  <a:schemeClr val="bg2"/>
                </a:solidFill>
              </a:rPr>
              <a:t>Firewalling</a:t>
            </a:r>
            <a:r>
              <a:rPr lang="fr-FR" sz="2800" b="1" dirty="0">
                <a:solidFill>
                  <a:schemeClr val="bg2"/>
                </a:solidFill>
              </a:rPr>
              <a:t> / </a:t>
            </a:r>
            <a:r>
              <a:rPr lang="fr-FR" sz="2800" b="1" dirty="0" err="1">
                <a:solidFill>
                  <a:schemeClr val="bg2"/>
                </a:solidFill>
              </a:rPr>
              <a:t>Load</a:t>
            </a:r>
            <a:r>
              <a:rPr lang="fr-FR" sz="2800" b="1" dirty="0">
                <a:solidFill>
                  <a:schemeClr val="bg2"/>
                </a:solidFill>
              </a:rPr>
              <a:t> Balancing</a:t>
            </a:r>
          </a:p>
          <a:p>
            <a:pPr marL="914400" lvl="1" indent="-457200" defTabSz="448056">
              <a:spcAft>
                <a:spcPts val="600"/>
              </a:spcAft>
              <a:buFont typeface="Arial" panose="020B0604020202020204" pitchFamily="34" charset="0"/>
              <a:buChar char="•"/>
            </a:pPr>
            <a:r>
              <a:rPr lang="fr-FR" sz="2800" b="1" dirty="0">
                <a:solidFill>
                  <a:schemeClr val="bg2"/>
                </a:solidFill>
              </a:rPr>
              <a:t>VPN / Connectivity to Physical / IPS-IDS</a:t>
            </a:r>
          </a:p>
        </p:txBody>
      </p:sp>
      <p:pic>
        <p:nvPicPr>
          <p:cNvPr id="6" name="Image 5" descr="Une image contenant logo&#10;&#10;Description générée automatiquement">
            <a:extLst>
              <a:ext uri="{FF2B5EF4-FFF2-40B4-BE49-F238E27FC236}">
                <a16:creationId xmlns:a16="http://schemas.microsoft.com/office/drawing/2014/main" id="{1609DBD9-E89B-7BE0-D398-76085C90C8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2554" y="112090"/>
            <a:ext cx="3419475" cy="1752600"/>
          </a:xfrm>
          <a:prstGeom prst="rect">
            <a:avLst/>
          </a:prstGeom>
        </p:spPr>
      </p:pic>
    </p:spTree>
    <p:extLst>
      <p:ext uri="{BB962C8B-B14F-4D97-AF65-F5344CB8AC3E}">
        <p14:creationId xmlns:p14="http://schemas.microsoft.com/office/powerpoint/2010/main" val="33149143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19224EC0-CA19-CDCB-6DCF-6D3BE42F179F}"/>
              </a:ext>
            </a:extLst>
          </p:cNvPr>
          <p:cNvSpPr txBox="1"/>
          <p:nvPr/>
        </p:nvSpPr>
        <p:spPr>
          <a:xfrm>
            <a:off x="145624" y="753069"/>
            <a:ext cx="11190914" cy="923330"/>
          </a:xfrm>
          <a:prstGeom prst="rect">
            <a:avLst/>
          </a:prstGeom>
          <a:noFill/>
        </p:spPr>
        <p:txBody>
          <a:bodyPr wrap="square" rtlCol="0">
            <a:spAutoFit/>
          </a:bodyPr>
          <a:lstStyle/>
          <a:p>
            <a:pPr defTabSz="448056">
              <a:spcAft>
                <a:spcPts val="600"/>
              </a:spcAft>
            </a:pPr>
            <a:r>
              <a:rPr lang="fr-FR" sz="5400" b="1" dirty="0">
                <a:solidFill>
                  <a:schemeClr val="bg2"/>
                </a:solidFill>
              </a:rPr>
              <a:t>VMWare NSX</a:t>
            </a:r>
          </a:p>
        </p:txBody>
      </p:sp>
      <p:pic>
        <p:nvPicPr>
          <p:cNvPr id="6" name="Image 5" descr="Une image contenant logo&#10;&#10;Description générée automatiquement">
            <a:extLst>
              <a:ext uri="{FF2B5EF4-FFF2-40B4-BE49-F238E27FC236}">
                <a16:creationId xmlns:a16="http://schemas.microsoft.com/office/drawing/2014/main" id="{1609DBD9-E89B-7BE0-D398-76085C90C8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2554" y="112090"/>
            <a:ext cx="3419475" cy="1752600"/>
          </a:xfrm>
          <a:prstGeom prst="rect">
            <a:avLst/>
          </a:prstGeom>
        </p:spPr>
      </p:pic>
      <p:pic>
        <p:nvPicPr>
          <p:cNvPr id="7" name="Image 6">
            <a:extLst>
              <a:ext uri="{FF2B5EF4-FFF2-40B4-BE49-F238E27FC236}">
                <a16:creationId xmlns:a16="http://schemas.microsoft.com/office/drawing/2014/main" id="{3C5CAE86-F957-55D5-4DF5-6A5DD5482DFF}"/>
              </a:ext>
            </a:extLst>
          </p:cNvPr>
          <p:cNvPicPr>
            <a:picLocks noChangeAspect="1"/>
          </p:cNvPicPr>
          <p:nvPr/>
        </p:nvPicPr>
        <p:blipFill>
          <a:blip r:embed="rId4"/>
          <a:stretch>
            <a:fillRect/>
          </a:stretch>
        </p:blipFill>
        <p:spPr>
          <a:xfrm>
            <a:off x="204582" y="1885665"/>
            <a:ext cx="6286500" cy="3495675"/>
          </a:xfrm>
          <a:prstGeom prst="rect">
            <a:avLst/>
          </a:prstGeom>
        </p:spPr>
      </p:pic>
    </p:spTree>
    <p:extLst>
      <p:ext uri="{BB962C8B-B14F-4D97-AF65-F5344CB8AC3E}">
        <p14:creationId xmlns:p14="http://schemas.microsoft.com/office/powerpoint/2010/main" val="8242686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descr="Une image contenant logo&#10;&#10;Description générée automatiquement">
            <a:extLst>
              <a:ext uri="{FF2B5EF4-FFF2-40B4-BE49-F238E27FC236}">
                <a16:creationId xmlns:a16="http://schemas.microsoft.com/office/drawing/2014/main" id="{1609DBD9-E89B-7BE0-D398-76085C90C8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2554" y="112090"/>
            <a:ext cx="3419475" cy="1752600"/>
          </a:xfrm>
          <a:prstGeom prst="rect">
            <a:avLst/>
          </a:prstGeom>
        </p:spPr>
      </p:pic>
      <p:pic>
        <p:nvPicPr>
          <p:cNvPr id="5" name="Image 4">
            <a:extLst>
              <a:ext uri="{FF2B5EF4-FFF2-40B4-BE49-F238E27FC236}">
                <a16:creationId xmlns:a16="http://schemas.microsoft.com/office/drawing/2014/main" id="{60477F06-854A-651F-141A-192CFE7A7663}"/>
              </a:ext>
            </a:extLst>
          </p:cNvPr>
          <p:cNvPicPr>
            <a:picLocks noChangeAspect="1"/>
          </p:cNvPicPr>
          <p:nvPr/>
        </p:nvPicPr>
        <p:blipFill>
          <a:blip r:embed="rId4"/>
          <a:stretch>
            <a:fillRect/>
          </a:stretch>
        </p:blipFill>
        <p:spPr>
          <a:xfrm>
            <a:off x="189971" y="1159832"/>
            <a:ext cx="7075652" cy="4411234"/>
          </a:xfrm>
          <a:prstGeom prst="rect">
            <a:avLst/>
          </a:prstGeom>
        </p:spPr>
      </p:pic>
    </p:spTree>
    <p:extLst>
      <p:ext uri="{BB962C8B-B14F-4D97-AF65-F5344CB8AC3E}">
        <p14:creationId xmlns:p14="http://schemas.microsoft.com/office/powerpoint/2010/main" val="1977900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descr="Une image contenant logo&#10;&#10;Description générée automatiquement">
            <a:extLst>
              <a:ext uri="{FF2B5EF4-FFF2-40B4-BE49-F238E27FC236}">
                <a16:creationId xmlns:a16="http://schemas.microsoft.com/office/drawing/2014/main" id="{1609DBD9-E89B-7BE0-D398-76085C90C8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2554" y="112090"/>
            <a:ext cx="3419475" cy="1752600"/>
          </a:xfrm>
          <a:prstGeom prst="rect">
            <a:avLst/>
          </a:prstGeom>
        </p:spPr>
      </p:pic>
      <p:pic>
        <p:nvPicPr>
          <p:cNvPr id="4" name="Image 3">
            <a:extLst>
              <a:ext uri="{FF2B5EF4-FFF2-40B4-BE49-F238E27FC236}">
                <a16:creationId xmlns:a16="http://schemas.microsoft.com/office/drawing/2014/main" id="{FE7618AF-3EDE-FEDA-2506-017164C4102F}"/>
              </a:ext>
            </a:extLst>
          </p:cNvPr>
          <p:cNvPicPr>
            <a:picLocks noChangeAspect="1"/>
          </p:cNvPicPr>
          <p:nvPr/>
        </p:nvPicPr>
        <p:blipFill>
          <a:blip r:embed="rId4"/>
          <a:stretch>
            <a:fillRect/>
          </a:stretch>
        </p:blipFill>
        <p:spPr>
          <a:xfrm>
            <a:off x="145624" y="1429365"/>
            <a:ext cx="8355938" cy="3999269"/>
          </a:xfrm>
          <a:prstGeom prst="rect">
            <a:avLst/>
          </a:prstGeom>
        </p:spPr>
      </p:pic>
    </p:spTree>
    <p:extLst>
      <p:ext uri="{BB962C8B-B14F-4D97-AF65-F5344CB8AC3E}">
        <p14:creationId xmlns:p14="http://schemas.microsoft.com/office/powerpoint/2010/main" val="4934431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descr="Une image contenant logo&#10;&#10;Description générée automatiquement">
            <a:extLst>
              <a:ext uri="{FF2B5EF4-FFF2-40B4-BE49-F238E27FC236}">
                <a16:creationId xmlns:a16="http://schemas.microsoft.com/office/drawing/2014/main" id="{1609DBD9-E89B-7BE0-D398-76085C90C8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2554" y="112090"/>
            <a:ext cx="3419475" cy="1752600"/>
          </a:xfrm>
          <a:prstGeom prst="rect">
            <a:avLst/>
          </a:prstGeom>
        </p:spPr>
      </p:pic>
      <p:pic>
        <p:nvPicPr>
          <p:cNvPr id="5" name="Image 4">
            <a:extLst>
              <a:ext uri="{FF2B5EF4-FFF2-40B4-BE49-F238E27FC236}">
                <a16:creationId xmlns:a16="http://schemas.microsoft.com/office/drawing/2014/main" id="{8D7DE6D6-2EE8-2829-8C1E-758AAC7A0971}"/>
              </a:ext>
            </a:extLst>
          </p:cNvPr>
          <p:cNvPicPr>
            <a:picLocks noChangeAspect="1"/>
          </p:cNvPicPr>
          <p:nvPr/>
        </p:nvPicPr>
        <p:blipFill>
          <a:blip r:embed="rId4"/>
          <a:stretch>
            <a:fillRect/>
          </a:stretch>
        </p:blipFill>
        <p:spPr>
          <a:xfrm>
            <a:off x="254055" y="956368"/>
            <a:ext cx="7316940" cy="4467952"/>
          </a:xfrm>
          <a:prstGeom prst="rect">
            <a:avLst/>
          </a:prstGeom>
        </p:spPr>
      </p:pic>
    </p:spTree>
    <p:extLst>
      <p:ext uri="{BB962C8B-B14F-4D97-AF65-F5344CB8AC3E}">
        <p14:creationId xmlns:p14="http://schemas.microsoft.com/office/powerpoint/2010/main" val="4000745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a:solidFill>
                  <a:schemeClr val="tx1"/>
                </a:solidFill>
                <a:latin typeface="+mn-lt"/>
                <a:ea typeface="+mn-ea"/>
                <a:cs typeface="+mn-cs"/>
              </a:rPr>
              <a:t>Les sujets abordés</a:t>
            </a:r>
            <a:endParaRPr lang="fr-FR" sz="2400"/>
          </a:p>
        </p:txBody>
      </p:sp>
      <p:sp>
        <p:nvSpPr>
          <p:cNvPr id="4" name="ZoneTexte 3">
            <a:extLst>
              <a:ext uri="{FF2B5EF4-FFF2-40B4-BE49-F238E27FC236}">
                <a16:creationId xmlns:a16="http://schemas.microsoft.com/office/drawing/2014/main" id="{19224EC0-CA19-CDCB-6DCF-6D3BE42F179F}"/>
              </a:ext>
            </a:extLst>
          </p:cNvPr>
          <p:cNvSpPr txBox="1"/>
          <p:nvPr/>
        </p:nvSpPr>
        <p:spPr>
          <a:xfrm>
            <a:off x="263681" y="1062703"/>
            <a:ext cx="11190914" cy="2862322"/>
          </a:xfrm>
          <a:prstGeom prst="rect">
            <a:avLst/>
          </a:prstGeom>
          <a:noFill/>
        </p:spPr>
        <p:txBody>
          <a:bodyPr wrap="square" rtlCol="0">
            <a:spAutoFit/>
          </a:bodyPr>
          <a:lstStyle/>
          <a:p>
            <a:pPr rtl="0"/>
            <a:r>
              <a:rPr lang="fr-FR" sz="2000" b="1" dirty="0">
                <a:solidFill>
                  <a:schemeClr val="bg2"/>
                </a:solidFill>
                <a:effectLst/>
              </a:rPr>
              <a:t>Alors que le monde se numérise et que les logiciels dévorent le monde, on s'attend de plus en plus à disposer de services à la demande et personnalisables pour les entreprises et les utilisateurs finaux. </a:t>
            </a:r>
          </a:p>
          <a:p>
            <a:pPr rtl="0"/>
            <a:endParaRPr lang="fr-FR" sz="2000" b="1" dirty="0">
              <a:solidFill>
                <a:schemeClr val="bg2"/>
              </a:solidFill>
            </a:endParaRPr>
          </a:p>
          <a:p>
            <a:pPr rtl="0"/>
            <a:r>
              <a:rPr lang="fr-FR" sz="2000" b="1" dirty="0">
                <a:solidFill>
                  <a:schemeClr val="bg2"/>
                </a:solidFill>
                <a:effectLst/>
              </a:rPr>
              <a:t>En tant qu'utilisateur final, nous nous attendons à une latence et une gigue inférieures à la milliseconde lors de la lecture en ligne. </a:t>
            </a:r>
          </a:p>
          <a:p>
            <a:pPr rtl="0"/>
            <a:endParaRPr lang="fr-FR" sz="2000" b="1" dirty="0">
              <a:solidFill>
                <a:schemeClr val="bg2"/>
              </a:solidFill>
            </a:endParaRPr>
          </a:p>
          <a:p>
            <a:pPr rtl="0"/>
            <a:r>
              <a:rPr lang="fr-FR" sz="2000" b="1" dirty="0">
                <a:solidFill>
                  <a:schemeClr val="bg2"/>
                </a:solidFill>
                <a:effectLst/>
              </a:rPr>
              <a:t>Nous voulons entendre le but en même temps que </a:t>
            </a:r>
            <a:r>
              <a:rPr lang="fr-FR" sz="1600" b="1" dirty="0">
                <a:solidFill>
                  <a:schemeClr val="bg2"/>
                </a:solidFill>
                <a:effectLst/>
              </a:rPr>
              <a:t>notre</a:t>
            </a:r>
            <a:r>
              <a:rPr lang="fr-FR" sz="2000" b="1" dirty="0">
                <a:solidFill>
                  <a:schemeClr val="bg2"/>
                </a:solidFill>
                <a:effectLst/>
              </a:rPr>
              <a:t> voisin en regardant un match ; et surtout, nous voulons que la vidéo et l'audio soient stables lors d'un appel vidéo.</a:t>
            </a:r>
            <a:endParaRPr lang="fr-FR" sz="2000" b="1" dirty="0">
              <a:solidFill>
                <a:schemeClr val="bg2"/>
              </a:solidFill>
            </a:endParaRPr>
          </a:p>
        </p:txBody>
      </p:sp>
      <p:pic>
        <p:nvPicPr>
          <p:cNvPr id="5" name="Image 4" descr="Une image contenant herbe, plein air, terrain&#10;&#10;Description générée automatiquement">
            <a:extLst>
              <a:ext uri="{FF2B5EF4-FFF2-40B4-BE49-F238E27FC236}">
                <a16:creationId xmlns:a16="http://schemas.microsoft.com/office/drawing/2014/main" id="{EA445190-98FF-FCC8-3A7E-EF2D819ADAF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105775" y="4140412"/>
            <a:ext cx="3672164" cy="2478809"/>
          </a:xfrm>
          <a:prstGeom prst="rect">
            <a:avLst/>
          </a:prstGeom>
        </p:spPr>
      </p:pic>
      <p:sp>
        <p:nvSpPr>
          <p:cNvPr id="6" name="ZoneTexte 5">
            <a:extLst>
              <a:ext uri="{FF2B5EF4-FFF2-40B4-BE49-F238E27FC236}">
                <a16:creationId xmlns:a16="http://schemas.microsoft.com/office/drawing/2014/main" id="{A585A007-D54A-18B2-3461-22FA8C84E339}"/>
              </a:ext>
            </a:extLst>
          </p:cNvPr>
          <p:cNvSpPr txBox="1"/>
          <p:nvPr/>
        </p:nvSpPr>
        <p:spPr>
          <a:xfrm>
            <a:off x="9594471" y="7167844"/>
            <a:ext cx="1581327" cy="507831"/>
          </a:xfrm>
          <a:prstGeom prst="rect">
            <a:avLst/>
          </a:prstGeom>
          <a:noFill/>
        </p:spPr>
        <p:txBody>
          <a:bodyPr wrap="square" rtlCol="0">
            <a:spAutoFit/>
          </a:bodyPr>
          <a:lstStyle/>
          <a:p>
            <a:r>
              <a:rPr lang="en-US" sz="900">
                <a:hlinkClick r:id="rId4" tooltip="http://www.journeywithtechnology.com/goal-setting-technology-integration-classroom/"/>
              </a:rPr>
              <a:t>Cette photo</a:t>
            </a:r>
            <a:r>
              <a:rPr lang="en-US" sz="900"/>
              <a:t> par Auteur inconnu est soumise à la licence </a:t>
            </a:r>
            <a:r>
              <a:rPr lang="en-US" sz="900">
                <a:hlinkClick r:id="rId5" tooltip="https://creativecommons.org/licenses/by-nc/3.0/"/>
              </a:rPr>
              <a:t>CC BY-NC</a:t>
            </a:r>
            <a:endParaRPr lang="en-US" sz="900"/>
          </a:p>
        </p:txBody>
      </p:sp>
    </p:spTree>
    <p:extLst>
      <p:ext uri="{BB962C8B-B14F-4D97-AF65-F5344CB8AC3E}">
        <p14:creationId xmlns:p14="http://schemas.microsoft.com/office/powerpoint/2010/main" val="13888319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descr="Une image contenant logo&#10;&#10;Description générée automatiquement">
            <a:extLst>
              <a:ext uri="{FF2B5EF4-FFF2-40B4-BE49-F238E27FC236}">
                <a16:creationId xmlns:a16="http://schemas.microsoft.com/office/drawing/2014/main" id="{1609DBD9-E89B-7BE0-D398-76085C90C8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2554" y="112090"/>
            <a:ext cx="3419475" cy="1752600"/>
          </a:xfrm>
          <a:prstGeom prst="rect">
            <a:avLst/>
          </a:prstGeom>
        </p:spPr>
      </p:pic>
      <p:pic>
        <p:nvPicPr>
          <p:cNvPr id="3" name="Image 2">
            <a:extLst>
              <a:ext uri="{FF2B5EF4-FFF2-40B4-BE49-F238E27FC236}">
                <a16:creationId xmlns:a16="http://schemas.microsoft.com/office/drawing/2014/main" id="{B123F0F8-5A11-AC26-803E-BA5B58D82E41}"/>
              </a:ext>
            </a:extLst>
          </p:cNvPr>
          <p:cNvPicPr>
            <a:picLocks noChangeAspect="1"/>
          </p:cNvPicPr>
          <p:nvPr/>
        </p:nvPicPr>
        <p:blipFill>
          <a:blip r:embed="rId4"/>
          <a:stretch>
            <a:fillRect/>
          </a:stretch>
        </p:blipFill>
        <p:spPr>
          <a:xfrm>
            <a:off x="1780021" y="375207"/>
            <a:ext cx="4971446" cy="5129666"/>
          </a:xfrm>
          <a:prstGeom prst="rect">
            <a:avLst/>
          </a:prstGeom>
        </p:spPr>
      </p:pic>
      <p:sp>
        <p:nvSpPr>
          <p:cNvPr id="4" name="ZoneTexte 3">
            <a:extLst>
              <a:ext uri="{FF2B5EF4-FFF2-40B4-BE49-F238E27FC236}">
                <a16:creationId xmlns:a16="http://schemas.microsoft.com/office/drawing/2014/main" id="{79071071-8B20-0B74-C6BF-3EBC94508607}"/>
              </a:ext>
            </a:extLst>
          </p:cNvPr>
          <p:cNvSpPr txBox="1"/>
          <p:nvPr/>
        </p:nvSpPr>
        <p:spPr>
          <a:xfrm>
            <a:off x="7341205" y="2490281"/>
            <a:ext cx="4258009" cy="1877437"/>
          </a:xfrm>
          <a:prstGeom prst="rect">
            <a:avLst/>
          </a:prstGeom>
          <a:noFill/>
        </p:spPr>
        <p:txBody>
          <a:bodyPr wrap="square">
            <a:spAutoFit/>
          </a:bodyPr>
          <a:lstStyle/>
          <a:p>
            <a:pPr marL="171450" indent="-171450" defTabSz="448056">
              <a:spcAft>
                <a:spcPts val="600"/>
              </a:spcAft>
              <a:buFont typeface="Arial" panose="020B0604020202020204" pitchFamily="34" charset="0"/>
              <a:buChar char="•"/>
            </a:pPr>
            <a:r>
              <a:rPr lang="fr-FR" sz="1200" b="1" i="0" dirty="0">
                <a:solidFill>
                  <a:schemeClr val="bg2"/>
                </a:solidFill>
                <a:effectLst/>
                <a:latin typeface="Nunito Sans" pitchFamily="2" charset="0"/>
              </a:rPr>
              <a:t>Le Management Plane </a:t>
            </a:r>
            <a:r>
              <a:rPr lang="fr-FR" sz="1200" b="0" i="0" dirty="0">
                <a:solidFill>
                  <a:schemeClr val="bg2"/>
                </a:solidFill>
                <a:effectLst/>
                <a:latin typeface="Nunito Sans" pitchFamily="2" charset="0"/>
              </a:rPr>
              <a:t>est construit par le NSX Manager</a:t>
            </a:r>
          </a:p>
          <a:p>
            <a:pPr marL="171450" indent="-171450" defTabSz="448056">
              <a:spcAft>
                <a:spcPts val="600"/>
              </a:spcAft>
              <a:buFont typeface="Arial" panose="020B0604020202020204" pitchFamily="34" charset="0"/>
              <a:buChar char="•"/>
            </a:pPr>
            <a:r>
              <a:rPr lang="fr-FR" sz="1200" dirty="0">
                <a:solidFill>
                  <a:schemeClr val="bg2"/>
                </a:solidFill>
                <a:latin typeface="Nunito Sans" pitchFamily="2" charset="0"/>
              </a:rPr>
              <a:t>Il est l’unique point d’entrée pour la configuration, aussi pour le REST API</a:t>
            </a:r>
          </a:p>
          <a:p>
            <a:pPr marL="171450" indent="-171450" defTabSz="448056">
              <a:spcAft>
                <a:spcPts val="600"/>
              </a:spcAft>
              <a:buFont typeface="Arial" panose="020B0604020202020204" pitchFamily="34" charset="0"/>
              <a:buChar char="•"/>
            </a:pPr>
            <a:r>
              <a:rPr lang="fr-FR" sz="1200" dirty="0">
                <a:solidFill>
                  <a:schemeClr val="bg2"/>
                </a:solidFill>
                <a:latin typeface="Nunito Sans" pitchFamily="2" charset="0"/>
              </a:rPr>
              <a:t>NSX Manager &amp; vCenter possèdent une relation de partenariat &gt; Chaque ESX Manager = 1 vCenter Server</a:t>
            </a:r>
          </a:p>
          <a:p>
            <a:pPr marL="171450" indent="-171450" defTabSz="448056">
              <a:spcAft>
                <a:spcPts val="600"/>
              </a:spcAft>
              <a:buFont typeface="Arial" panose="020B0604020202020204" pitchFamily="34" charset="0"/>
              <a:buChar char="•"/>
            </a:pPr>
            <a:r>
              <a:rPr lang="fr-FR" sz="1200" dirty="0">
                <a:solidFill>
                  <a:schemeClr val="bg2"/>
                </a:solidFill>
                <a:latin typeface="Nunito Sans" pitchFamily="2" charset="0"/>
              </a:rPr>
              <a:t>Le Message Bus (</a:t>
            </a:r>
            <a:r>
              <a:rPr lang="fr-FR" sz="1200" dirty="0" err="1">
                <a:solidFill>
                  <a:schemeClr val="bg2"/>
                </a:solidFill>
                <a:latin typeface="Nunito Sans" pitchFamily="2" charset="0"/>
              </a:rPr>
              <a:t>RabbitMQ</a:t>
            </a:r>
            <a:r>
              <a:rPr lang="fr-FR" sz="1200" dirty="0">
                <a:solidFill>
                  <a:schemeClr val="bg2"/>
                </a:solidFill>
                <a:latin typeface="Nunito Sans" pitchFamily="2" charset="0"/>
              </a:rPr>
              <a:t>) est utilisé pour transmettre les messages entre les 3 « planes »</a:t>
            </a:r>
          </a:p>
          <a:p>
            <a:pPr marL="171450" indent="-171450" defTabSz="448056">
              <a:spcAft>
                <a:spcPts val="600"/>
              </a:spcAft>
              <a:buFont typeface="Arial" panose="020B0604020202020204" pitchFamily="34" charset="0"/>
              <a:buChar char="•"/>
            </a:pPr>
            <a:r>
              <a:rPr lang="fr-FR" sz="1200" dirty="0">
                <a:solidFill>
                  <a:schemeClr val="bg2"/>
                </a:solidFill>
                <a:latin typeface="Nunito Sans" pitchFamily="2" charset="0"/>
              </a:rPr>
              <a:t>&gt; Par exemple la création d’une </a:t>
            </a:r>
            <a:r>
              <a:rPr lang="fr-FR" sz="1200" dirty="0" err="1">
                <a:solidFill>
                  <a:schemeClr val="bg2"/>
                </a:solidFill>
                <a:latin typeface="Nunito Sans" pitchFamily="2" charset="0"/>
              </a:rPr>
              <a:t>policy</a:t>
            </a:r>
            <a:r>
              <a:rPr lang="fr-FR" sz="1200" dirty="0">
                <a:solidFill>
                  <a:schemeClr val="bg2"/>
                </a:solidFill>
                <a:latin typeface="Nunito Sans" pitchFamily="2" charset="0"/>
              </a:rPr>
              <a:t> </a:t>
            </a:r>
            <a:r>
              <a:rPr lang="fr-FR" sz="1200" dirty="0" err="1">
                <a:solidFill>
                  <a:schemeClr val="bg2"/>
                </a:solidFill>
                <a:latin typeface="Nunito Sans" pitchFamily="2" charset="0"/>
              </a:rPr>
              <a:t>rules</a:t>
            </a:r>
            <a:r>
              <a:rPr lang="fr-FR" sz="1200" dirty="0">
                <a:solidFill>
                  <a:schemeClr val="bg2"/>
                </a:solidFill>
                <a:latin typeface="Nunito Sans" pitchFamily="2" charset="0"/>
              </a:rPr>
              <a:t> sur un ESXi</a:t>
            </a:r>
            <a:endParaRPr lang="fr-FR" sz="1200" dirty="0">
              <a:solidFill>
                <a:schemeClr val="bg2"/>
              </a:solidFill>
            </a:endParaRPr>
          </a:p>
        </p:txBody>
      </p:sp>
    </p:spTree>
    <p:extLst>
      <p:ext uri="{BB962C8B-B14F-4D97-AF65-F5344CB8AC3E}">
        <p14:creationId xmlns:p14="http://schemas.microsoft.com/office/powerpoint/2010/main" val="26720083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descr="Une image contenant logo&#10;&#10;Description générée automatiquement">
            <a:extLst>
              <a:ext uri="{FF2B5EF4-FFF2-40B4-BE49-F238E27FC236}">
                <a16:creationId xmlns:a16="http://schemas.microsoft.com/office/drawing/2014/main" id="{1609DBD9-E89B-7BE0-D398-76085C90C8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2554" y="112090"/>
            <a:ext cx="3419475" cy="1752600"/>
          </a:xfrm>
          <a:prstGeom prst="rect">
            <a:avLst/>
          </a:prstGeom>
        </p:spPr>
      </p:pic>
      <p:pic>
        <p:nvPicPr>
          <p:cNvPr id="4" name="Image 3">
            <a:extLst>
              <a:ext uri="{FF2B5EF4-FFF2-40B4-BE49-F238E27FC236}">
                <a16:creationId xmlns:a16="http://schemas.microsoft.com/office/drawing/2014/main" id="{D2D2D5A4-CDB4-FE5E-D027-61E675E2970E}"/>
              </a:ext>
            </a:extLst>
          </p:cNvPr>
          <p:cNvPicPr>
            <a:picLocks noChangeAspect="1"/>
          </p:cNvPicPr>
          <p:nvPr/>
        </p:nvPicPr>
        <p:blipFill>
          <a:blip r:embed="rId4"/>
          <a:stretch>
            <a:fillRect/>
          </a:stretch>
        </p:blipFill>
        <p:spPr>
          <a:xfrm>
            <a:off x="1806224" y="57437"/>
            <a:ext cx="5231885" cy="5380617"/>
          </a:xfrm>
          <a:prstGeom prst="rect">
            <a:avLst/>
          </a:prstGeom>
        </p:spPr>
      </p:pic>
      <p:sp>
        <p:nvSpPr>
          <p:cNvPr id="5" name="ZoneTexte 4">
            <a:extLst>
              <a:ext uri="{FF2B5EF4-FFF2-40B4-BE49-F238E27FC236}">
                <a16:creationId xmlns:a16="http://schemas.microsoft.com/office/drawing/2014/main" id="{471B9A73-E9A2-D4A6-1A83-6FC65B7140A1}"/>
              </a:ext>
            </a:extLst>
          </p:cNvPr>
          <p:cNvSpPr txBox="1"/>
          <p:nvPr/>
        </p:nvSpPr>
        <p:spPr>
          <a:xfrm>
            <a:off x="7341205" y="2490281"/>
            <a:ext cx="4258009" cy="2431435"/>
          </a:xfrm>
          <a:prstGeom prst="rect">
            <a:avLst/>
          </a:prstGeom>
          <a:noFill/>
        </p:spPr>
        <p:txBody>
          <a:bodyPr wrap="square">
            <a:spAutoFit/>
          </a:bodyPr>
          <a:lstStyle/>
          <a:p>
            <a:pPr marL="171450" indent="-171450" defTabSz="448056">
              <a:spcAft>
                <a:spcPts val="600"/>
              </a:spcAft>
              <a:buFont typeface="Arial" panose="020B0604020202020204" pitchFamily="34" charset="0"/>
              <a:buChar char="•"/>
            </a:pPr>
            <a:r>
              <a:rPr lang="fr-FR" sz="1200" b="1" i="0" dirty="0">
                <a:solidFill>
                  <a:schemeClr val="bg2"/>
                </a:solidFill>
                <a:effectLst/>
                <a:latin typeface="Nunito Sans" pitchFamily="2" charset="0"/>
              </a:rPr>
              <a:t>Le Control Plane défini comme fonctionnera le Data Plane en fonction du setup prévu dans le management plane.</a:t>
            </a:r>
          </a:p>
          <a:p>
            <a:pPr marL="171450" indent="-171450" defTabSz="448056">
              <a:spcAft>
                <a:spcPts val="600"/>
              </a:spcAft>
              <a:buFont typeface="Arial" panose="020B0604020202020204" pitchFamily="34" charset="0"/>
              <a:buChar char="•"/>
            </a:pPr>
            <a:r>
              <a:rPr lang="fr-FR" sz="1200" b="1" dirty="0">
                <a:solidFill>
                  <a:schemeClr val="bg2"/>
                </a:solidFill>
                <a:latin typeface="Nunito Sans" pitchFamily="2" charset="0"/>
              </a:rPr>
              <a:t>Les NSX </a:t>
            </a:r>
            <a:r>
              <a:rPr lang="fr-FR" sz="1200" b="1" dirty="0" err="1">
                <a:solidFill>
                  <a:schemeClr val="bg2"/>
                </a:solidFill>
                <a:latin typeface="Nunito Sans" pitchFamily="2" charset="0"/>
              </a:rPr>
              <a:t>controllers</a:t>
            </a:r>
            <a:r>
              <a:rPr lang="fr-FR" sz="1200" b="1" dirty="0">
                <a:solidFill>
                  <a:schemeClr val="bg2"/>
                </a:solidFill>
                <a:latin typeface="Nunito Sans" pitchFamily="2" charset="0"/>
              </a:rPr>
              <a:t> permettent via le control plane les switches et routeurs physiques.</a:t>
            </a:r>
          </a:p>
          <a:p>
            <a:pPr marL="171450" indent="-171450" defTabSz="448056">
              <a:spcAft>
                <a:spcPts val="600"/>
              </a:spcAft>
              <a:buFont typeface="Arial" panose="020B0604020202020204" pitchFamily="34" charset="0"/>
              <a:buChar char="•"/>
            </a:pPr>
            <a:r>
              <a:rPr lang="fr-FR" sz="1200" b="1" dirty="0">
                <a:solidFill>
                  <a:schemeClr val="bg2"/>
                </a:solidFill>
                <a:latin typeface="Nunito Sans" pitchFamily="2" charset="0"/>
              </a:rPr>
              <a:t>Aucun </a:t>
            </a:r>
            <a:r>
              <a:rPr lang="fr-FR" sz="1200" b="1" dirty="0" err="1">
                <a:solidFill>
                  <a:schemeClr val="bg2"/>
                </a:solidFill>
                <a:latin typeface="Nunito Sans" pitchFamily="2" charset="0"/>
              </a:rPr>
              <a:t>traffic</a:t>
            </a:r>
            <a:r>
              <a:rPr lang="fr-FR" sz="1200" b="1" dirty="0">
                <a:solidFill>
                  <a:schemeClr val="bg2"/>
                </a:solidFill>
                <a:latin typeface="Nunito Sans" pitchFamily="2" charset="0"/>
              </a:rPr>
              <a:t> des </a:t>
            </a:r>
            <a:r>
              <a:rPr lang="fr-FR" sz="1200" b="1" dirty="0" err="1">
                <a:solidFill>
                  <a:schemeClr val="bg2"/>
                </a:solidFill>
                <a:latin typeface="Nunito Sans" pitchFamily="2" charset="0"/>
              </a:rPr>
              <a:t>dataplanes</a:t>
            </a:r>
            <a:r>
              <a:rPr lang="fr-FR" sz="1200" b="1" dirty="0">
                <a:solidFill>
                  <a:schemeClr val="bg2"/>
                </a:solidFill>
                <a:latin typeface="Nunito Sans" pitchFamily="2" charset="0"/>
              </a:rPr>
              <a:t> ne travers les </a:t>
            </a:r>
            <a:r>
              <a:rPr lang="fr-FR" sz="1200" b="1" dirty="0" err="1">
                <a:solidFill>
                  <a:schemeClr val="bg2"/>
                </a:solidFill>
                <a:latin typeface="Nunito Sans" pitchFamily="2" charset="0"/>
              </a:rPr>
              <a:t>controllers</a:t>
            </a:r>
            <a:endParaRPr lang="fr-FR" sz="1200" b="1" dirty="0">
              <a:solidFill>
                <a:schemeClr val="bg2"/>
              </a:solidFill>
              <a:latin typeface="Nunito Sans" pitchFamily="2" charset="0"/>
            </a:endParaRPr>
          </a:p>
          <a:p>
            <a:pPr marL="171450" indent="-171450" defTabSz="448056">
              <a:spcAft>
                <a:spcPts val="600"/>
              </a:spcAft>
              <a:buFont typeface="Arial" panose="020B0604020202020204" pitchFamily="34" charset="0"/>
              <a:buChar char="•"/>
            </a:pPr>
            <a:r>
              <a:rPr lang="fr-FR" sz="1200" b="1" dirty="0">
                <a:solidFill>
                  <a:schemeClr val="bg2"/>
                </a:solidFill>
                <a:latin typeface="Nunito Sans" pitchFamily="2" charset="0"/>
              </a:rPr>
              <a:t>Les </a:t>
            </a:r>
            <a:r>
              <a:rPr lang="fr-FR" sz="1200" b="1" dirty="0" err="1">
                <a:solidFill>
                  <a:schemeClr val="bg2"/>
                </a:solidFill>
                <a:latin typeface="Nunito Sans" pitchFamily="2" charset="0"/>
              </a:rPr>
              <a:t>controllers</a:t>
            </a:r>
            <a:r>
              <a:rPr lang="fr-FR" sz="1200" b="1" dirty="0">
                <a:solidFill>
                  <a:schemeClr val="bg2"/>
                </a:solidFill>
                <a:latin typeface="Nunito Sans" pitchFamily="2" charset="0"/>
              </a:rPr>
              <a:t> sont déployés dans un cluster de 3 membres pour permettre la haute disponibilité et la scalabilité</a:t>
            </a:r>
          </a:p>
          <a:p>
            <a:pPr marL="171450" indent="-171450" defTabSz="448056">
              <a:spcAft>
                <a:spcPts val="600"/>
              </a:spcAft>
              <a:buFont typeface="Arial" panose="020B0604020202020204" pitchFamily="34" charset="0"/>
              <a:buChar char="•"/>
            </a:pPr>
            <a:r>
              <a:rPr lang="fr-FR" sz="1200" b="1" dirty="0">
                <a:solidFill>
                  <a:schemeClr val="bg2"/>
                </a:solidFill>
                <a:latin typeface="Nunito Sans" pitchFamily="2" charset="0"/>
              </a:rPr>
              <a:t>Les ingénieurs réseaux se connectent donc sur le management pour avoir accès au </a:t>
            </a:r>
            <a:r>
              <a:rPr lang="fr-FR" sz="1200" b="1" dirty="0" err="1">
                <a:solidFill>
                  <a:schemeClr val="bg2"/>
                </a:solidFill>
                <a:latin typeface="Nunito Sans" pitchFamily="2" charset="0"/>
              </a:rPr>
              <a:t>dataplane</a:t>
            </a:r>
            <a:endParaRPr lang="fr-FR" sz="1200" b="1" dirty="0">
              <a:solidFill>
                <a:schemeClr val="bg2"/>
              </a:solidFill>
              <a:latin typeface="Nunito Sans" pitchFamily="2" charset="0"/>
            </a:endParaRPr>
          </a:p>
        </p:txBody>
      </p:sp>
    </p:spTree>
    <p:extLst>
      <p:ext uri="{BB962C8B-B14F-4D97-AF65-F5344CB8AC3E}">
        <p14:creationId xmlns:p14="http://schemas.microsoft.com/office/powerpoint/2010/main" val="13593564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descr="Une image contenant logo&#10;&#10;Description générée automatiquement">
            <a:extLst>
              <a:ext uri="{FF2B5EF4-FFF2-40B4-BE49-F238E27FC236}">
                <a16:creationId xmlns:a16="http://schemas.microsoft.com/office/drawing/2014/main" id="{1609DBD9-E89B-7BE0-D398-76085C90C8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2554" y="112090"/>
            <a:ext cx="3419475" cy="1752600"/>
          </a:xfrm>
          <a:prstGeom prst="rect">
            <a:avLst/>
          </a:prstGeom>
        </p:spPr>
      </p:pic>
      <p:sp>
        <p:nvSpPr>
          <p:cNvPr id="5" name="ZoneTexte 4">
            <a:extLst>
              <a:ext uri="{FF2B5EF4-FFF2-40B4-BE49-F238E27FC236}">
                <a16:creationId xmlns:a16="http://schemas.microsoft.com/office/drawing/2014/main" id="{471B9A73-E9A2-D4A6-1A83-6FC65B7140A1}"/>
              </a:ext>
            </a:extLst>
          </p:cNvPr>
          <p:cNvSpPr txBox="1"/>
          <p:nvPr/>
        </p:nvSpPr>
        <p:spPr>
          <a:xfrm>
            <a:off x="7341205" y="2490281"/>
            <a:ext cx="4258009" cy="1246495"/>
          </a:xfrm>
          <a:prstGeom prst="rect">
            <a:avLst/>
          </a:prstGeom>
          <a:noFill/>
        </p:spPr>
        <p:txBody>
          <a:bodyPr wrap="square">
            <a:spAutoFit/>
          </a:bodyPr>
          <a:lstStyle/>
          <a:p>
            <a:pPr marL="171450" indent="-171450" defTabSz="448056">
              <a:spcAft>
                <a:spcPts val="600"/>
              </a:spcAft>
              <a:buFont typeface="Arial" panose="020B0604020202020204" pitchFamily="34" charset="0"/>
              <a:buChar char="•"/>
            </a:pPr>
            <a:r>
              <a:rPr lang="fr-FR" sz="1200" b="1" dirty="0">
                <a:solidFill>
                  <a:schemeClr val="bg2"/>
                </a:solidFill>
                <a:latin typeface="Nunito Sans" pitchFamily="2" charset="0"/>
              </a:rPr>
              <a:t>Possède les switches virtuels NSX</a:t>
            </a:r>
          </a:p>
          <a:p>
            <a:pPr marL="171450" indent="-171450" defTabSz="448056">
              <a:spcAft>
                <a:spcPts val="600"/>
              </a:spcAft>
              <a:buFont typeface="Arial" panose="020B0604020202020204" pitchFamily="34" charset="0"/>
              <a:buChar char="•"/>
            </a:pPr>
            <a:r>
              <a:rPr lang="fr-FR" sz="1200" b="1" dirty="0">
                <a:solidFill>
                  <a:schemeClr val="bg2"/>
                </a:solidFill>
                <a:latin typeface="Nunito Sans" pitchFamily="2" charset="0"/>
              </a:rPr>
              <a:t>NSX </a:t>
            </a:r>
            <a:r>
              <a:rPr lang="fr-FR" sz="1200" b="1" dirty="0" err="1">
                <a:solidFill>
                  <a:schemeClr val="bg2"/>
                </a:solidFill>
                <a:latin typeface="Nunito Sans" pitchFamily="2" charset="0"/>
              </a:rPr>
              <a:t>vDS</a:t>
            </a:r>
            <a:r>
              <a:rPr lang="fr-FR" sz="1200" b="1" dirty="0">
                <a:solidFill>
                  <a:schemeClr val="bg2"/>
                </a:solidFill>
                <a:latin typeface="Nunito Sans" pitchFamily="2" charset="0"/>
              </a:rPr>
              <a:t> fait abstraction de l’accès physique au réseau et permet l’accès directement dans l’hyperviseur</a:t>
            </a:r>
          </a:p>
          <a:p>
            <a:pPr marL="171450" indent="-171450" defTabSz="448056">
              <a:spcAft>
                <a:spcPts val="600"/>
              </a:spcAft>
              <a:buFont typeface="Arial" panose="020B0604020202020204" pitchFamily="34" charset="0"/>
              <a:buChar char="•"/>
            </a:pPr>
            <a:r>
              <a:rPr lang="fr-FR" sz="1200" b="1" dirty="0">
                <a:solidFill>
                  <a:schemeClr val="bg2"/>
                </a:solidFill>
                <a:latin typeface="Nunito Sans" pitchFamily="2" charset="0"/>
              </a:rPr>
              <a:t>Permet la limitation d’un </a:t>
            </a:r>
            <a:r>
              <a:rPr lang="fr-FR" sz="1200" b="1" dirty="0" err="1">
                <a:solidFill>
                  <a:schemeClr val="bg2"/>
                </a:solidFill>
                <a:latin typeface="Nunito Sans" pitchFamily="2" charset="0"/>
              </a:rPr>
              <a:t>overlap</a:t>
            </a:r>
            <a:r>
              <a:rPr lang="fr-FR" sz="1200" b="1" dirty="0">
                <a:solidFill>
                  <a:schemeClr val="bg2"/>
                </a:solidFill>
                <a:latin typeface="Nunito Sans" pitchFamily="2" charset="0"/>
              </a:rPr>
              <a:t> réseau</a:t>
            </a:r>
          </a:p>
          <a:p>
            <a:pPr marL="171450" indent="-171450" defTabSz="448056">
              <a:spcAft>
                <a:spcPts val="600"/>
              </a:spcAft>
              <a:buFont typeface="Arial" panose="020B0604020202020204" pitchFamily="34" charset="0"/>
              <a:buChar char="•"/>
            </a:pPr>
            <a:r>
              <a:rPr lang="fr-FR" sz="1200" b="1" dirty="0">
                <a:solidFill>
                  <a:schemeClr val="bg2"/>
                </a:solidFill>
                <a:latin typeface="Nunito Sans" pitchFamily="2" charset="0"/>
              </a:rPr>
              <a:t>Réduit le nombre de VLAN dans un réseau physique</a:t>
            </a:r>
          </a:p>
        </p:txBody>
      </p:sp>
      <p:pic>
        <p:nvPicPr>
          <p:cNvPr id="3" name="Image 2">
            <a:extLst>
              <a:ext uri="{FF2B5EF4-FFF2-40B4-BE49-F238E27FC236}">
                <a16:creationId xmlns:a16="http://schemas.microsoft.com/office/drawing/2014/main" id="{C3E131CB-B6EF-C045-89AE-8B711A76C244}"/>
              </a:ext>
            </a:extLst>
          </p:cNvPr>
          <p:cNvPicPr>
            <a:picLocks noChangeAspect="1"/>
          </p:cNvPicPr>
          <p:nvPr/>
        </p:nvPicPr>
        <p:blipFill>
          <a:blip r:embed="rId4"/>
          <a:stretch>
            <a:fillRect/>
          </a:stretch>
        </p:blipFill>
        <p:spPr>
          <a:xfrm>
            <a:off x="1717618" y="225622"/>
            <a:ext cx="4946613" cy="5251542"/>
          </a:xfrm>
          <a:prstGeom prst="rect">
            <a:avLst/>
          </a:prstGeom>
        </p:spPr>
      </p:pic>
    </p:spTree>
    <p:extLst>
      <p:ext uri="{BB962C8B-B14F-4D97-AF65-F5344CB8AC3E}">
        <p14:creationId xmlns:p14="http://schemas.microsoft.com/office/powerpoint/2010/main" val="15975028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descr="Une image contenant logo&#10;&#10;Description générée automatiquement">
            <a:extLst>
              <a:ext uri="{FF2B5EF4-FFF2-40B4-BE49-F238E27FC236}">
                <a16:creationId xmlns:a16="http://schemas.microsoft.com/office/drawing/2014/main" id="{1609DBD9-E89B-7BE0-D398-76085C90C8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2554" y="112090"/>
            <a:ext cx="3419475" cy="1752600"/>
          </a:xfrm>
          <a:prstGeom prst="rect">
            <a:avLst/>
          </a:prstGeom>
        </p:spPr>
      </p:pic>
      <p:sp>
        <p:nvSpPr>
          <p:cNvPr id="5" name="ZoneTexte 4">
            <a:extLst>
              <a:ext uri="{FF2B5EF4-FFF2-40B4-BE49-F238E27FC236}">
                <a16:creationId xmlns:a16="http://schemas.microsoft.com/office/drawing/2014/main" id="{471B9A73-E9A2-D4A6-1A83-6FC65B7140A1}"/>
              </a:ext>
            </a:extLst>
          </p:cNvPr>
          <p:cNvSpPr txBox="1"/>
          <p:nvPr/>
        </p:nvSpPr>
        <p:spPr>
          <a:xfrm>
            <a:off x="345475" y="2038572"/>
            <a:ext cx="11511908" cy="3924151"/>
          </a:xfrm>
          <a:prstGeom prst="rect">
            <a:avLst/>
          </a:prstGeom>
          <a:noFill/>
        </p:spPr>
        <p:txBody>
          <a:bodyPr wrap="square">
            <a:spAutoFit/>
          </a:bodyPr>
          <a:lstStyle/>
          <a:p>
            <a:pPr marL="171450" indent="-171450" defTabSz="448056">
              <a:spcAft>
                <a:spcPts val="600"/>
              </a:spcAft>
              <a:buFont typeface="Arial" panose="020B0604020202020204" pitchFamily="34" charset="0"/>
              <a:buChar char="•"/>
            </a:pPr>
            <a:r>
              <a:rPr lang="fr-FR" sz="2000" b="1" dirty="0">
                <a:solidFill>
                  <a:schemeClr val="bg2"/>
                </a:solidFill>
                <a:latin typeface="Nunito Sans" pitchFamily="2" charset="0"/>
              </a:rPr>
              <a:t>NSX Manager est donc le manager virtuel du management plane</a:t>
            </a:r>
          </a:p>
          <a:p>
            <a:pPr marL="171450" indent="-171450" defTabSz="448056">
              <a:spcAft>
                <a:spcPts val="600"/>
              </a:spcAft>
              <a:buFont typeface="Arial" panose="020B0604020202020204" pitchFamily="34" charset="0"/>
              <a:buChar char="•"/>
            </a:pPr>
            <a:r>
              <a:rPr lang="fr-FR" sz="2000" b="1" dirty="0">
                <a:solidFill>
                  <a:schemeClr val="bg2"/>
                </a:solidFill>
                <a:latin typeface="Nunito Sans" pitchFamily="2" charset="0"/>
              </a:rPr>
              <a:t>Il est le point d’entrée unique REST API pour NSX (je me répète </a:t>
            </a:r>
            <a:r>
              <a:rPr lang="fr-FR" sz="2000" b="1" dirty="0">
                <a:solidFill>
                  <a:schemeClr val="bg2"/>
                </a:solidFill>
                <a:latin typeface="Nunito Sans" pitchFamily="2" charset="0"/>
                <a:sym typeface="Wingdings" panose="05000000000000000000" pitchFamily="2" charset="2"/>
              </a:rPr>
              <a:t>)</a:t>
            </a:r>
          </a:p>
          <a:p>
            <a:pPr marL="171450" indent="-171450" defTabSz="448056">
              <a:spcAft>
                <a:spcPts val="600"/>
              </a:spcAft>
              <a:buFont typeface="Arial" panose="020B0604020202020204" pitchFamily="34" charset="0"/>
              <a:buChar char="•"/>
            </a:pPr>
            <a:r>
              <a:rPr lang="fr-FR" sz="2000" b="1" dirty="0">
                <a:solidFill>
                  <a:schemeClr val="bg2"/>
                </a:solidFill>
                <a:latin typeface="Nunito Sans" pitchFamily="2" charset="0"/>
                <a:sym typeface="Wingdings" panose="05000000000000000000" pitchFamily="2" charset="2"/>
              </a:rPr>
              <a:t>Parfaitement intégré à vCenter</a:t>
            </a:r>
          </a:p>
          <a:p>
            <a:pPr marL="171450" indent="-171450" defTabSz="448056">
              <a:spcAft>
                <a:spcPts val="600"/>
              </a:spcAft>
              <a:buFont typeface="Arial" panose="020B0604020202020204" pitchFamily="34" charset="0"/>
              <a:buChar char="•"/>
            </a:pPr>
            <a:r>
              <a:rPr lang="fr-FR" sz="2000" b="1" dirty="0">
                <a:solidFill>
                  <a:schemeClr val="bg2"/>
                </a:solidFill>
                <a:latin typeface="Nunito Sans" pitchFamily="2" charset="0"/>
                <a:sym typeface="Wingdings" panose="05000000000000000000" pitchFamily="2" charset="2"/>
              </a:rPr>
              <a:t>Mise à disposition de plugin réseau et sécurité</a:t>
            </a:r>
          </a:p>
          <a:p>
            <a:pPr marL="171450" indent="-171450" defTabSz="448056">
              <a:spcAft>
                <a:spcPts val="600"/>
              </a:spcAft>
              <a:buFont typeface="Arial" panose="020B0604020202020204" pitchFamily="34" charset="0"/>
              <a:buChar char="•"/>
            </a:pPr>
            <a:r>
              <a:rPr lang="fr-FR" sz="2000" b="1" dirty="0">
                <a:solidFill>
                  <a:schemeClr val="bg2"/>
                </a:solidFill>
                <a:latin typeface="Nunito Sans" pitchFamily="2" charset="0"/>
                <a:sym typeface="Wingdings" panose="05000000000000000000" pitchFamily="2" charset="2"/>
              </a:rPr>
              <a:t>Responsable du déploiement des clusters de contrôleurs et du déploiement de l’host</a:t>
            </a:r>
          </a:p>
          <a:p>
            <a:pPr marL="171450" indent="-171450" defTabSz="448056">
              <a:spcAft>
                <a:spcPts val="600"/>
              </a:spcAft>
              <a:buFont typeface="Arial" panose="020B0604020202020204" pitchFamily="34" charset="0"/>
              <a:buChar char="•"/>
            </a:pPr>
            <a:r>
              <a:rPr lang="fr-FR" sz="2000" b="1" dirty="0">
                <a:solidFill>
                  <a:schemeClr val="bg2"/>
                </a:solidFill>
                <a:latin typeface="Nunito Sans" pitchFamily="2" charset="0"/>
                <a:sym typeface="Wingdings" panose="05000000000000000000" pitchFamily="2" charset="2"/>
              </a:rPr>
              <a:t>Responsable du déploiement du NSX Edge Service Gateway</a:t>
            </a:r>
          </a:p>
          <a:p>
            <a:pPr marL="171450" indent="-171450" defTabSz="448056">
              <a:spcAft>
                <a:spcPts val="600"/>
              </a:spcAft>
              <a:buFont typeface="Arial" panose="020B0604020202020204" pitchFamily="34" charset="0"/>
              <a:buChar char="•"/>
            </a:pPr>
            <a:r>
              <a:rPr lang="fr-FR" sz="2000" b="1" dirty="0">
                <a:solidFill>
                  <a:schemeClr val="bg2"/>
                </a:solidFill>
                <a:latin typeface="Nunito Sans" pitchFamily="2" charset="0"/>
                <a:sym typeface="Wingdings" panose="05000000000000000000" pitchFamily="2" charset="2"/>
              </a:rPr>
              <a:t>Assure la sécurité du contrôle plane</a:t>
            </a:r>
          </a:p>
          <a:p>
            <a:pPr marL="171450" indent="-171450" defTabSz="448056">
              <a:spcAft>
                <a:spcPts val="600"/>
              </a:spcAft>
              <a:buFont typeface="Arial" panose="020B0604020202020204" pitchFamily="34" charset="0"/>
              <a:buChar char="•"/>
            </a:pPr>
            <a:r>
              <a:rPr lang="fr-FR" sz="2000" b="1" dirty="0">
                <a:solidFill>
                  <a:schemeClr val="bg2"/>
                </a:solidFill>
                <a:latin typeface="Nunito Sans" pitchFamily="2" charset="0"/>
                <a:sym typeface="Wingdings" panose="05000000000000000000" pitchFamily="2" charset="2"/>
              </a:rPr>
              <a:t>En cas de panne sur le NSX Manager, pas d’impact sur le data plane</a:t>
            </a:r>
          </a:p>
          <a:p>
            <a:pPr marL="171450" indent="-171450" defTabSz="448056">
              <a:spcAft>
                <a:spcPts val="600"/>
              </a:spcAft>
              <a:buFont typeface="Arial" panose="020B0604020202020204" pitchFamily="34" charset="0"/>
              <a:buChar char="•"/>
            </a:pPr>
            <a:r>
              <a:rPr lang="fr-FR" sz="2000" b="1" dirty="0">
                <a:solidFill>
                  <a:schemeClr val="bg2"/>
                </a:solidFill>
                <a:latin typeface="Nunito Sans" pitchFamily="2" charset="0"/>
                <a:sym typeface="Wingdings" panose="05000000000000000000" pitchFamily="2" charset="2"/>
              </a:rPr>
              <a:t>Nécessite une connexion IP vers le vCenter, </a:t>
            </a:r>
            <a:r>
              <a:rPr lang="fr-FR" sz="2000" b="1" dirty="0" err="1">
                <a:solidFill>
                  <a:schemeClr val="bg2"/>
                </a:solidFill>
                <a:latin typeface="Nunito Sans" pitchFamily="2" charset="0"/>
                <a:sym typeface="Wingdings" panose="05000000000000000000" pitchFamily="2" charset="2"/>
              </a:rPr>
              <a:t>Controllers</a:t>
            </a:r>
            <a:r>
              <a:rPr lang="fr-FR" sz="2000" b="1" dirty="0">
                <a:solidFill>
                  <a:schemeClr val="bg2"/>
                </a:solidFill>
                <a:latin typeface="Nunito Sans" pitchFamily="2" charset="0"/>
                <a:sym typeface="Wingdings" panose="05000000000000000000" pitchFamily="2" charset="2"/>
              </a:rPr>
              <a:t> et les ESXi</a:t>
            </a:r>
          </a:p>
          <a:p>
            <a:pPr marL="171450" indent="-171450" defTabSz="448056">
              <a:spcAft>
                <a:spcPts val="600"/>
              </a:spcAft>
              <a:buFont typeface="Arial" panose="020B0604020202020204" pitchFamily="34" charset="0"/>
              <a:buChar char="•"/>
            </a:pPr>
            <a:endParaRPr lang="fr-FR" sz="2400" b="1" dirty="0">
              <a:solidFill>
                <a:schemeClr val="bg2"/>
              </a:solidFill>
              <a:latin typeface="Nunito Sans" pitchFamily="2" charset="0"/>
            </a:endParaRPr>
          </a:p>
        </p:txBody>
      </p:sp>
      <p:sp>
        <p:nvSpPr>
          <p:cNvPr id="2" name="ZoneTexte 1">
            <a:extLst>
              <a:ext uri="{FF2B5EF4-FFF2-40B4-BE49-F238E27FC236}">
                <a16:creationId xmlns:a16="http://schemas.microsoft.com/office/drawing/2014/main" id="{24EB39BB-01BC-77FF-D2F4-0B7A7E6520C3}"/>
              </a:ext>
            </a:extLst>
          </p:cNvPr>
          <p:cNvSpPr txBox="1"/>
          <p:nvPr/>
        </p:nvSpPr>
        <p:spPr>
          <a:xfrm>
            <a:off x="145624" y="753069"/>
            <a:ext cx="11190914" cy="923330"/>
          </a:xfrm>
          <a:prstGeom prst="rect">
            <a:avLst/>
          </a:prstGeom>
          <a:noFill/>
        </p:spPr>
        <p:txBody>
          <a:bodyPr wrap="square" rtlCol="0">
            <a:spAutoFit/>
          </a:bodyPr>
          <a:lstStyle/>
          <a:p>
            <a:pPr defTabSz="448056">
              <a:spcAft>
                <a:spcPts val="600"/>
              </a:spcAft>
            </a:pPr>
            <a:r>
              <a:rPr lang="fr-FR" sz="5400" b="1" dirty="0">
                <a:solidFill>
                  <a:schemeClr val="bg2"/>
                </a:solidFill>
              </a:rPr>
              <a:t>NSX Manager</a:t>
            </a:r>
          </a:p>
        </p:txBody>
      </p:sp>
    </p:spTree>
    <p:extLst>
      <p:ext uri="{BB962C8B-B14F-4D97-AF65-F5344CB8AC3E}">
        <p14:creationId xmlns:p14="http://schemas.microsoft.com/office/powerpoint/2010/main" val="36538431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descr="Une image contenant logo&#10;&#10;Description générée automatiquement">
            <a:extLst>
              <a:ext uri="{FF2B5EF4-FFF2-40B4-BE49-F238E27FC236}">
                <a16:creationId xmlns:a16="http://schemas.microsoft.com/office/drawing/2014/main" id="{1609DBD9-E89B-7BE0-D398-76085C90C8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2499" y="112090"/>
            <a:ext cx="1599530" cy="819815"/>
          </a:xfrm>
          <a:prstGeom prst="rect">
            <a:avLst/>
          </a:prstGeom>
        </p:spPr>
      </p:pic>
      <p:sp>
        <p:nvSpPr>
          <p:cNvPr id="2" name="ZoneTexte 1">
            <a:extLst>
              <a:ext uri="{FF2B5EF4-FFF2-40B4-BE49-F238E27FC236}">
                <a16:creationId xmlns:a16="http://schemas.microsoft.com/office/drawing/2014/main" id="{24EB39BB-01BC-77FF-D2F4-0B7A7E6520C3}"/>
              </a:ext>
            </a:extLst>
          </p:cNvPr>
          <p:cNvSpPr txBox="1"/>
          <p:nvPr/>
        </p:nvSpPr>
        <p:spPr>
          <a:xfrm>
            <a:off x="1779915" y="131105"/>
            <a:ext cx="5022724" cy="707886"/>
          </a:xfrm>
          <a:prstGeom prst="rect">
            <a:avLst/>
          </a:prstGeom>
          <a:noFill/>
        </p:spPr>
        <p:txBody>
          <a:bodyPr wrap="square" rtlCol="0">
            <a:spAutoFit/>
          </a:bodyPr>
          <a:lstStyle/>
          <a:p>
            <a:pPr defTabSz="448056">
              <a:spcAft>
                <a:spcPts val="600"/>
              </a:spcAft>
            </a:pPr>
            <a:r>
              <a:rPr lang="fr-FR" sz="4000" b="1" dirty="0">
                <a:solidFill>
                  <a:schemeClr val="bg2"/>
                </a:solidFill>
              </a:rPr>
              <a:t>NSX Manager</a:t>
            </a:r>
          </a:p>
        </p:txBody>
      </p:sp>
      <p:pic>
        <p:nvPicPr>
          <p:cNvPr id="4" name="Image 3">
            <a:extLst>
              <a:ext uri="{FF2B5EF4-FFF2-40B4-BE49-F238E27FC236}">
                <a16:creationId xmlns:a16="http://schemas.microsoft.com/office/drawing/2014/main" id="{37F990F0-340F-790D-767D-D9DCFF411AB6}"/>
              </a:ext>
            </a:extLst>
          </p:cNvPr>
          <p:cNvPicPr>
            <a:picLocks noChangeAspect="1"/>
          </p:cNvPicPr>
          <p:nvPr/>
        </p:nvPicPr>
        <p:blipFill>
          <a:blip r:embed="rId4"/>
          <a:stretch>
            <a:fillRect/>
          </a:stretch>
        </p:blipFill>
        <p:spPr>
          <a:xfrm>
            <a:off x="3055006" y="1066002"/>
            <a:ext cx="6820831" cy="4398132"/>
          </a:xfrm>
          <a:prstGeom prst="rect">
            <a:avLst/>
          </a:prstGeom>
        </p:spPr>
      </p:pic>
    </p:spTree>
    <p:extLst>
      <p:ext uri="{BB962C8B-B14F-4D97-AF65-F5344CB8AC3E}">
        <p14:creationId xmlns:p14="http://schemas.microsoft.com/office/powerpoint/2010/main" val="31891966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descr="Une image contenant logo&#10;&#10;Description générée automatiquement">
            <a:extLst>
              <a:ext uri="{FF2B5EF4-FFF2-40B4-BE49-F238E27FC236}">
                <a16:creationId xmlns:a16="http://schemas.microsoft.com/office/drawing/2014/main" id="{1609DBD9-E89B-7BE0-D398-76085C90C8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2499" y="112090"/>
            <a:ext cx="1599530" cy="819815"/>
          </a:xfrm>
          <a:prstGeom prst="rect">
            <a:avLst/>
          </a:prstGeom>
        </p:spPr>
      </p:pic>
      <p:sp>
        <p:nvSpPr>
          <p:cNvPr id="2" name="ZoneTexte 1">
            <a:extLst>
              <a:ext uri="{FF2B5EF4-FFF2-40B4-BE49-F238E27FC236}">
                <a16:creationId xmlns:a16="http://schemas.microsoft.com/office/drawing/2014/main" id="{24EB39BB-01BC-77FF-D2F4-0B7A7E6520C3}"/>
              </a:ext>
            </a:extLst>
          </p:cNvPr>
          <p:cNvSpPr txBox="1"/>
          <p:nvPr/>
        </p:nvSpPr>
        <p:spPr>
          <a:xfrm>
            <a:off x="1779915" y="131105"/>
            <a:ext cx="5022724" cy="707886"/>
          </a:xfrm>
          <a:prstGeom prst="rect">
            <a:avLst/>
          </a:prstGeom>
          <a:noFill/>
        </p:spPr>
        <p:txBody>
          <a:bodyPr wrap="square" rtlCol="0">
            <a:spAutoFit/>
          </a:bodyPr>
          <a:lstStyle/>
          <a:p>
            <a:pPr defTabSz="448056">
              <a:spcAft>
                <a:spcPts val="600"/>
              </a:spcAft>
            </a:pPr>
            <a:r>
              <a:rPr lang="fr-FR" sz="4000" b="1" dirty="0">
                <a:solidFill>
                  <a:schemeClr val="bg2"/>
                </a:solidFill>
              </a:rPr>
              <a:t>VLANs X VXLAN</a:t>
            </a:r>
          </a:p>
        </p:txBody>
      </p:sp>
      <p:sp>
        <p:nvSpPr>
          <p:cNvPr id="3" name="ZoneTexte 2">
            <a:extLst>
              <a:ext uri="{FF2B5EF4-FFF2-40B4-BE49-F238E27FC236}">
                <a16:creationId xmlns:a16="http://schemas.microsoft.com/office/drawing/2014/main" id="{CC04D239-0461-8B55-D9FB-63E70FB87514}"/>
              </a:ext>
            </a:extLst>
          </p:cNvPr>
          <p:cNvSpPr txBox="1"/>
          <p:nvPr/>
        </p:nvSpPr>
        <p:spPr>
          <a:xfrm>
            <a:off x="220511" y="1457663"/>
            <a:ext cx="11511908" cy="1569660"/>
          </a:xfrm>
          <a:prstGeom prst="rect">
            <a:avLst/>
          </a:prstGeom>
          <a:noFill/>
        </p:spPr>
        <p:txBody>
          <a:bodyPr wrap="square">
            <a:spAutoFit/>
          </a:bodyPr>
          <a:lstStyle/>
          <a:p>
            <a:pPr marL="342900" indent="-342900">
              <a:buFont typeface="Arial" panose="020B0604020202020204" pitchFamily="34" charset="0"/>
              <a:buChar char="•"/>
            </a:pPr>
            <a:r>
              <a:rPr lang="fr-FR" sz="2400" b="1" dirty="0">
                <a:solidFill>
                  <a:schemeClr val="bg2"/>
                </a:solidFill>
              </a:rPr>
              <a:t>Les VLANs offrent des avantages en matière de sécurité et de gestion du trafic, mais sont limités par la taille et le routage. </a:t>
            </a:r>
          </a:p>
          <a:p>
            <a:pPr marL="342900" indent="-342900">
              <a:buFont typeface="Arial" panose="020B0604020202020204" pitchFamily="34" charset="0"/>
              <a:buChar char="•"/>
            </a:pPr>
            <a:r>
              <a:rPr lang="fr-FR" sz="2400" b="1" dirty="0">
                <a:solidFill>
                  <a:schemeClr val="bg2"/>
                </a:solidFill>
              </a:rPr>
              <a:t>Les </a:t>
            </a:r>
            <a:r>
              <a:rPr lang="fr-FR" sz="2400" b="1" dirty="0" err="1">
                <a:solidFill>
                  <a:schemeClr val="bg2"/>
                </a:solidFill>
              </a:rPr>
              <a:t>VXLANs</a:t>
            </a:r>
            <a:r>
              <a:rPr lang="fr-FR" sz="2400" b="1" dirty="0">
                <a:solidFill>
                  <a:schemeClr val="bg2"/>
                </a:solidFill>
              </a:rPr>
              <a:t> résolvent ces problèmes en créant une superposition de réseaux de couche 3.</a:t>
            </a:r>
          </a:p>
        </p:txBody>
      </p:sp>
      <p:pic>
        <p:nvPicPr>
          <p:cNvPr id="7" name="Image 6">
            <a:extLst>
              <a:ext uri="{FF2B5EF4-FFF2-40B4-BE49-F238E27FC236}">
                <a16:creationId xmlns:a16="http://schemas.microsoft.com/office/drawing/2014/main" id="{C8D7F87F-DA12-7B38-16A4-D7444B10E8B3}"/>
              </a:ext>
            </a:extLst>
          </p:cNvPr>
          <p:cNvPicPr>
            <a:picLocks noChangeAspect="1"/>
          </p:cNvPicPr>
          <p:nvPr/>
        </p:nvPicPr>
        <p:blipFill>
          <a:blip r:embed="rId4"/>
          <a:stretch>
            <a:fillRect/>
          </a:stretch>
        </p:blipFill>
        <p:spPr>
          <a:xfrm>
            <a:off x="797331" y="3273462"/>
            <a:ext cx="5309800" cy="3453433"/>
          </a:xfrm>
          <a:prstGeom prst="rect">
            <a:avLst/>
          </a:prstGeom>
        </p:spPr>
      </p:pic>
    </p:spTree>
    <p:extLst>
      <p:ext uri="{BB962C8B-B14F-4D97-AF65-F5344CB8AC3E}">
        <p14:creationId xmlns:p14="http://schemas.microsoft.com/office/powerpoint/2010/main" val="10329640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descr="Une image contenant logo&#10;&#10;Description générée automatiquement">
            <a:extLst>
              <a:ext uri="{FF2B5EF4-FFF2-40B4-BE49-F238E27FC236}">
                <a16:creationId xmlns:a16="http://schemas.microsoft.com/office/drawing/2014/main" id="{1609DBD9-E89B-7BE0-D398-76085C90C8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2499" y="112090"/>
            <a:ext cx="1599530" cy="819815"/>
          </a:xfrm>
          <a:prstGeom prst="rect">
            <a:avLst/>
          </a:prstGeom>
        </p:spPr>
      </p:pic>
      <p:sp>
        <p:nvSpPr>
          <p:cNvPr id="2" name="ZoneTexte 1">
            <a:extLst>
              <a:ext uri="{FF2B5EF4-FFF2-40B4-BE49-F238E27FC236}">
                <a16:creationId xmlns:a16="http://schemas.microsoft.com/office/drawing/2014/main" id="{24EB39BB-01BC-77FF-D2F4-0B7A7E6520C3}"/>
              </a:ext>
            </a:extLst>
          </p:cNvPr>
          <p:cNvSpPr txBox="1"/>
          <p:nvPr/>
        </p:nvSpPr>
        <p:spPr>
          <a:xfrm>
            <a:off x="1779915" y="131105"/>
            <a:ext cx="5022724" cy="707886"/>
          </a:xfrm>
          <a:prstGeom prst="rect">
            <a:avLst/>
          </a:prstGeom>
          <a:noFill/>
        </p:spPr>
        <p:txBody>
          <a:bodyPr wrap="square" rtlCol="0">
            <a:spAutoFit/>
          </a:bodyPr>
          <a:lstStyle/>
          <a:p>
            <a:pPr defTabSz="448056">
              <a:spcAft>
                <a:spcPts val="600"/>
              </a:spcAft>
            </a:pPr>
            <a:r>
              <a:rPr lang="fr-FR" sz="4000" b="1" dirty="0">
                <a:solidFill>
                  <a:schemeClr val="bg2"/>
                </a:solidFill>
              </a:rPr>
              <a:t>VLANs X VXLAN</a:t>
            </a:r>
          </a:p>
        </p:txBody>
      </p:sp>
      <p:sp>
        <p:nvSpPr>
          <p:cNvPr id="3" name="ZoneTexte 2">
            <a:extLst>
              <a:ext uri="{FF2B5EF4-FFF2-40B4-BE49-F238E27FC236}">
                <a16:creationId xmlns:a16="http://schemas.microsoft.com/office/drawing/2014/main" id="{CC04D239-0461-8B55-D9FB-63E70FB87514}"/>
              </a:ext>
            </a:extLst>
          </p:cNvPr>
          <p:cNvSpPr txBox="1"/>
          <p:nvPr/>
        </p:nvSpPr>
        <p:spPr>
          <a:xfrm>
            <a:off x="220511" y="1457663"/>
            <a:ext cx="11511908" cy="3293209"/>
          </a:xfrm>
          <a:prstGeom prst="rect">
            <a:avLst/>
          </a:prstGeom>
          <a:noFill/>
        </p:spPr>
        <p:txBody>
          <a:bodyPr wrap="square">
            <a:spAutoFit/>
          </a:bodyPr>
          <a:lstStyle/>
          <a:p>
            <a:r>
              <a:rPr lang="fr-FR" sz="2400" b="1" dirty="0">
                <a:solidFill>
                  <a:schemeClr val="bg2"/>
                </a:solidFill>
              </a:rPr>
              <a:t>Comment fonctionnent les </a:t>
            </a:r>
            <a:r>
              <a:rPr lang="fr-FR" sz="2400" b="1" dirty="0" err="1">
                <a:solidFill>
                  <a:schemeClr val="bg2"/>
                </a:solidFill>
              </a:rPr>
              <a:t>VXLANs</a:t>
            </a:r>
            <a:r>
              <a:rPr lang="fr-FR" sz="2400" b="1" dirty="0">
                <a:solidFill>
                  <a:schemeClr val="bg2"/>
                </a:solidFill>
              </a:rPr>
              <a:t> ?</a:t>
            </a:r>
          </a:p>
          <a:p>
            <a:endParaRPr lang="fr-FR" sz="2400" b="1" dirty="0">
              <a:solidFill>
                <a:schemeClr val="bg2"/>
              </a:solidFill>
            </a:endParaRPr>
          </a:p>
          <a:p>
            <a:r>
              <a:rPr lang="fr-FR" sz="2000" dirty="0">
                <a:solidFill>
                  <a:schemeClr val="bg2"/>
                </a:solidFill>
                <a:latin typeface="+mj-lt"/>
              </a:rPr>
              <a:t>Le concept de réseau local virtuel extensible (VXLAN) existe depuis plusieurs années. </a:t>
            </a:r>
          </a:p>
          <a:p>
            <a:endParaRPr lang="fr-FR" sz="2000" dirty="0">
              <a:solidFill>
                <a:schemeClr val="bg2"/>
              </a:solidFill>
              <a:latin typeface="+mj-lt"/>
            </a:endParaRPr>
          </a:p>
          <a:p>
            <a:r>
              <a:rPr lang="fr-FR" sz="2000" dirty="0">
                <a:solidFill>
                  <a:schemeClr val="bg2"/>
                </a:solidFill>
                <a:latin typeface="+mj-lt"/>
              </a:rPr>
              <a:t>Il ne s’agit pas d’une norme Internet, même s’il est documenté dans la RFC 7348 de l’Internet Engineering </a:t>
            </a:r>
            <a:r>
              <a:rPr lang="fr-FR" sz="2000" dirty="0" err="1">
                <a:solidFill>
                  <a:schemeClr val="bg2"/>
                </a:solidFill>
                <a:latin typeface="+mj-lt"/>
              </a:rPr>
              <a:t>Task</a:t>
            </a:r>
            <a:r>
              <a:rPr lang="fr-FR" sz="2000" dirty="0">
                <a:solidFill>
                  <a:schemeClr val="bg2"/>
                </a:solidFill>
                <a:latin typeface="+mj-lt"/>
              </a:rPr>
              <a:t> Force. </a:t>
            </a:r>
          </a:p>
          <a:p>
            <a:endParaRPr lang="fr-FR" sz="2000" dirty="0">
              <a:solidFill>
                <a:schemeClr val="bg2"/>
              </a:solidFill>
              <a:latin typeface="+mj-lt"/>
            </a:endParaRPr>
          </a:p>
          <a:p>
            <a:r>
              <a:rPr lang="fr-FR" sz="2000" dirty="0">
                <a:solidFill>
                  <a:schemeClr val="bg2"/>
                </a:solidFill>
                <a:latin typeface="+mj-lt"/>
              </a:rPr>
              <a:t>Ce sont </a:t>
            </a:r>
            <a:r>
              <a:rPr lang="fr-FR" sz="2000" dirty="0">
                <a:solidFill>
                  <a:schemeClr val="bg2"/>
                </a:solidFill>
                <a:latin typeface="+mj-lt"/>
                <a:hlinkClick r:id="rId4">
                  <a:extLst>
                    <a:ext uri="{A12FA001-AC4F-418D-AE19-62706E023703}">
                      <ahyp:hlinkClr xmlns:ahyp="http://schemas.microsoft.com/office/drawing/2018/hyperlinkcolor" val="tx"/>
                    </a:ext>
                  </a:extLst>
                </a:hlinkClick>
              </a:rPr>
              <a:t>VMware et Cisco</a:t>
            </a:r>
            <a:r>
              <a:rPr lang="fr-FR" sz="2000" dirty="0">
                <a:solidFill>
                  <a:schemeClr val="bg2"/>
                </a:solidFill>
                <a:latin typeface="+mj-lt"/>
              </a:rPr>
              <a:t> qui ont initialement imaginé le principe des </a:t>
            </a:r>
            <a:r>
              <a:rPr lang="fr-FR" sz="2000" dirty="0" err="1">
                <a:solidFill>
                  <a:schemeClr val="bg2"/>
                </a:solidFill>
                <a:latin typeface="+mj-lt"/>
              </a:rPr>
              <a:t>VXLANs</a:t>
            </a:r>
            <a:r>
              <a:rPr lang="fr-FR" sz="2000" dirty="0">
                <a:solidFill>
                  <a:schemeClr val="bg2"/>
                </a:solidFill>
                <a:latin typeface="+mj-lt"/>
              </a:rPr>
              <a:t>. </a:t>
            </a:r>
          </a:p>
          <a:p>
            <a:endParaRPr lang="fr-FR" sz="2000" dirty="0">
              <a:solidFill>
                <a:schemeClr val="bg2"/>
              </a:solidFill>
              <a:latin typeface="+mj-lt"/>
            </a:endParaRPr>
          </a:p>
          <a:p>
            <a:r>
              <a:rPr lang="fr-FR" sz="2000" dirty="0">
                <a:solidFill>
                  <a:schemeClr val="bg2"/>
                </a:solidFill>
                <a:latin typeface="+mj-lt"/>
              </a:rPr>
              <a:t>Puis, d’autres équipementiers ont fini par les adopter pour remédier aux limites des VLANs. </a:t>
            </a:r>
          </a:p>
        </p:txBody>
      </p:sp>
      <p:sp>
        <p:nvSpPr>
          <p:cNvPr id="5" name="ZoneTexte 4">
            <a:extLst>
              <a:ext uri="{FF2B5EF4-FFF2-40B4-BE49-F238E27FC236}">
                <a16:creationId xmlns:a16="http://schemas.microsoft.com/office/drawing/2014/main" id="{7EC4BDA7-768A-F6EC-601B-72044E8F3859}"/>
              </a:ext>
            </a:extLst>
          </p:cNvPr>
          <p:cNvSpPr txBox="1"/>
          <p:nvPr/>
        </p:nvSpPr>
        <p:spPr>
          <a:xfrm>
            <a:off x="3041224" y="5755782"/>
            <a:ext cx="9665126" cy="830997"/>
          </a:xfrm>
          <a:prstGeom prst="rect">
            <a:avLst/>
          </a:prstGeom>
          <a:noFill/>
        </p:spPr>
        <p:txBody>
          <a:bodyPr wrap="square">
            <a:spAutoFit/>
          </a:bodyPr>
          <a:lstStyle/>
          <a:p>
            <a:r>
              <a:rPr lang="fr-FR" sz="2400" b="1" dirty="0">
                <a:latin typeface="+mj-lt"/>
              </a:rPr>
              <a:t>Résoudre l’impossibilité de router des VLANs et l’impossibilité d’en avoir plus de 4 096 par domaine.</a:t>
            </a:r>
            <a:endParaRPr lang="en-US" sz="2400" b="1" dirty="0"/>
          </a:p>
        </p:txBody>
      </p:sp>
      <p:pic>
        <p:nvPicPr>
          <p:cNvPr id="9" name="Image 8">
            <a:extLst>
              <a:ext uri="{FF2B5EF4-FFF2-40B4-BE49-F238E27FC236}">
                <a16:creationId xmlns:a16="http://schemas.microsoft.com/office/drawing/2014/main" id="{C31B6FBA-0231-A5A4-B377-A7E8544DEE43}"/>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23874" y="5653610"/>
            <a:ext cx="1076325" cy="1076325"/>
          </a:xfrm>
          <a:prstGeom prst="rect">
            <a:avLst/>
          </a:prstGeom>
        </p:spPr>
      </p:pic>
    </p:spTree>
    <p:extLst>
      <p:ext uri="{BB962C8B-B14F-4D97-AF65-F5344CB8AC3E}">
        <p14:creationId xmlns:p14="http://schemas.microsoft.com/office/powerpoint/2010/main" val="1466238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descr="Une image contenant logo&#10;&#10;Description générée automatiquement">
            <a:extLst>
              <a:ext uri="{FF2B5EF4-FFF2-40B4-BE49-F238E27FC236}">
                <a16:creationId xmlns:a16="http://schemas.microsoft.com/office/drawing/2014/main" id="{1609DBD9-E89B-7BE0-D398-76085C90C8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2499" y="112090"/>
            <a:ext cx="1599530" cy="819815"/>
          </a:xfrm>
          <a:prstGeom prst="rect">
            <a:avLst/>
          </a:prstGeom>
        </p:spPr>
      </p:pic>
      <p:sp>
        <p:nvSpPr>
          <p:cNvPr id="2" name="ZoneTexte 1">
            <a:extLst>
              <a:ext uri="{FF2B5EF4-FFF2-40B4-BE49-F238E27FC236}">
                <a16:creationId xmlns:a16="http://schemas.microsoft.com/office/drawing/2014/main" id="{24EB39BB-01BC-77FF-D2F4-0B7A7E6520C3}"/>
              </a:ext>
            </a:extLst>
          </p:cNvPr>
          <p:cNvSpPr txBox="1"/>
          <p:nvPr/>
        </p:nvSpPr>
        <p:spPr>
          <a:xfrm>
            <a:off x="1779915" y="131105"/>
            <a:ext cx="5022724" cy="707886"/>
          </a:xfrm>
          <a:prstGeom prst="rect">
            <a:avLst/>
          </a:prstGeom>
          <a:noFill/>
        </p:spPr>
        <p:txBody>
          <a:bodyPr wrap="square" rtlCol="0">
            <a:spAutoFit/>
          </a:bodyPr>
          <a:lstStyle/>
          <a:p>
            <a:pPr defTabSz="448056">
              <a:spcAft>
                <a:spcPts val="600"/>
              </a:spcAft>
            </a:pPr>
            <a:r>
              <a:rPr lang="fr-FR" sz="4000" b="1" dirty="0">
                <a:solidFill>
                  <a:schemeClr val="bg2"/>
                </a:solidFill>
              </a:rPr>
              <a:t>VLANs X VXLAN</a:t>
            </a:r>
          </a:p>
        </p:txBody>
      </p:sp>
      <p:pic>
        <p:nvPicPr>
          <p:cNvPr id="7" name="Image 6" descr="Une image contenant diagramme&#10;&#10;Description générée automatiquement">
            <a:extLst>
              <a:ext uri="{FF2B5EF4-FFF2-40B4-BE49-F238E27FC236}">
                <a16:creationId xmlns:a16="http://schemas.microsoft.com/office/drawing/2014/main" id="{9F4B6C65-AFBE-C080-C24D-6BC6F5D0FA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6948" y="998539"/>
            <a:ext cx="6574541" cy="4258906"/>
          </a:xfrm>
          <a:prstGeom prst="rect">
            <a:avLst/>
          </a:prstGeom>
        </p:spPr>
      </p:pic>
    </p:spTree>
    <p:extLst>
      <p:ext uri="{BB962C8B-B14F-4D97-AF65-F5344CB8AC3E}">
        <p14:creationId xmlns:p14="http://schemas.microsoft.com/office/powerpoint/2010/main" val="28793662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descr="Une image contenant logo&#10;&#10;Description générée automatiquement">
            <a:extLst>
              <a:ext uri="{FF2B5EF4-FFF2-40B4-BE49-F238E27FC236}">
                <a16:creationId xmlns:a16="http://schemas.microsoft.com/office/drawing/2014/main" id="{1609DBD9-E89B-7BE0-D398-76085C90C8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2499" y="112090"/>
            <a:ext cx="1599530" cy="819815"/>
          </a:xfrm>
          <a:prstGeom prst="rect">
            <a:avLst/>
          </a:prstGeom>
        </p:spPr>
      </p:pic>
      <p:sp>
        <p:nvSpPr>
          <p:cNvPr id="2" name="ZoneTexte 1">
            <a:extLst>
              <a:ext uri="{FF2B5EF4-FFF2-40B4-BE49-F238E27FC236}">
                <a16:creationId xmlns:a16="http://schemas.microsoft.com/office/drawing/2014/main" id="{24EB39BB-01BC-77FF-D2F4-0B7A7E6520C3}"/>
              </a:ext>
            </a:extLst>
          </p:cNvPr>
          <p:cNvSpPr txBox="1"/>
          <p:nvPr/>
        </p:nvSpPr>
        <p:spPr>
          <a:xfrm>
            <a:off x="1779915" y="131105"/>
            <a:ext cx="5022724" cy="707886"/>
          </a:xfrm>
          <a:prstGeom prst="rect">
            <a:avLst/>
          </a:prstGeom>
          <a:noFill/>
        </p:spPr>
        <p:txBody>
          <a:bodyPr wrap="square" rtlCol="0">
            <a:spAutoFit/>
          </a:bodyPr>
          <a:lstStyle/>
          <a:p>
            <a:pPr defTabSz="448056">
              <a:spcAft>
                <a:spcPts val="600"/>
              </a:spcAft>
            </a:pPr>
            <a:r>
              <a:rPr lang="fr-FR" sz="4000" b="1" dirty="0">
                <a:solidFill>
                  <a:schemeClr val="bg2"/>
                </a:solidFill>
              </a:rPr>
              <a:t>VLANs X VXLAN</a:t>
            </a:r>
          </a:p>
        </p:txBody>
      </p:sp>
      <p:sp>
        <p:nvSpPr>
          <p:cNvPr id="3" name="ZoneTexte 2">
            <a:extLst>
              <a:ext uri="{FF2B5EF4-FFF2-40B4-BE49-F238E27FC236}">
                <a16:creationId xmlns:a16="http://schemas.microsoft.com/office/drawing/2014/main" id="{CC04D239-0461-8B55-D9FB-63E70FB87514}"/>
              </a:ext>
            </a:extLst>
          </p:cNvPr>
          <p:cNvSpPr txBox="1"/>
          <p:nvPr/>
        </p:nvSpPr>
        <p:spPr>
          <a:xfrm>
            <a:off x="220510" y="1340108"/>
            <a:ext cx="4094315" cy="2554545"/>
          </a:xfrm>
          <a:prstGeom prst="rect">
            <a:avLst/>
          </a:prstGeom>
          <a:noFill/>
        </p:spPr>
        <p:txBody>
          <a:bodyPr wrap="square">
            <a:spAutoFit/>
          </a:bodyPr>
          <a:lstStyle/>
          <a:p>
            <a:r>
              <a:rPr lang="fr-FR" sz="2000" b="1" dirty="0">
                <a:solidFill>
                  <a:schemeClr val="bg2"/>
                </a:solidFill>
              </a:rPr>
              <a:t>VXLAN est un protocole d'encapsulation qui fournit la connectivité du centre de données à l'aide de la tunnelisation pour étirer les connexions de couche 2 sur un réseau de couche 3 sous-jacent.</a:t>
            </a:r>
            <a:endParaRPr lang="fr-FR" b="1" dirty="0">
              <a:solidFill>
                <a:schemeClr val="bg2"/>
              </a:solidFill>
              <a:latin typeface="+mj-lt"/>
            </a:endParaRPr>
          </a:p>
        </p:txBody>
      </p:sp>
      <p:pic>
        <p:nvPicPr>
          <p:cNvPr id="7" name="Image 6" descr="Une image contenant diagramme&#10;&#10;Description générée automatiquement">
            <a:extLst>
              <a:ext uri="{FF2B5EF4-FFF2-40B4-BE49-F238E27FC236}">
                <a16:creationId xmlns:a16="http://schemas.microsoft.com/office/drawing/2014/main" id="{9F4B6C65-AFBE-C080-C24D-6BC6F5D0FA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6948" y="998539"/>
            <a:ext cx="6574541" cy="4258906"/>
          </a:xfrm>
          <a:prstGeom prst="rect">
            <a:avLst/>
          </a:prstGeom>
        </p:spPr>
      </p:pic>
    </p:spTree>
    <p:extLst>
      <p:ext uri="{BB962C8B-B14F-4D97-AF65-F5344CB8AC3E}">
        <p14:creationId xmlns:p14="http://schemas.microsoft.com/office/powerpoint/2010/main" val="3710023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descr="Une image contenant logo&#10;&#10;Description générée automatiquement">
            <a:extLst>
              <a:ext uri="{FF2B5EF4-FFF2-40B4-BE49-F238E27FC236}">
                <a16:creationId xmlns:a16="http://schemas.microsoft.com/office/drawing/2014/main" id="{1609DBD9-E89B-7BE0-D398-76085C90C8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2499" y="112090"/>
            <a:ext cx="1599530" cy="819815"/>
          </a:xfrm>
          <a:prstGeom prst="rect">
            <a:avLst/>
          </a:prstGeom>
        </p:spPr>
      </p:pic>
      <p:sp>
        <p:nvSpPr>
          <p:cNvPr id="2" name="ZoneTexte 1">
            <a:extLst>
              <a:ext uri="{FF2B5EF4-FFF2-40B4-BE49-F238E27FC236}">
                <a16:creationId xmlns:a16="http://schemas.microsoft.com/office/drawing/2014/main" id="{24EB39BB-01BC-77FF-D2F4-0B7A7E6520C3}"/>
              </a:ext>
            </a:extLst>
          </p:cNvPr>
          <p:cNvSpPr txBox="1"/>
          <p:nvPr/>
        </p:nvSpPr>
        <p:spPr>
          <a:xfrm>
            <a:off x="1779915" y="131105"/>
            <a:ext cx="5022724" cy="707886"/>
          </a:xfrm>
          <a:prstGeom prst="rect">
            <a:avLst/>
          </a:prstGeom>
          <a:noFill/>
        </p:spPr>
        <p:txBody>
          <a:bodyPr wrap="square" rtlCol="0">
            <a:spAutoFit/>
          </a:bodyPr>
          <a:lstStyle/>
          <a:p>
            <a:pPr defTabSz="448056">
              <a:spcAft>
                <a:spcPts val="600"/>
              </a:spcAft>
            </a:pPr>
            <a:r>
              <a:rPr lang="fr-FR" sz="4000" b="1" dirty="0">
                <a:solidFill>
                  <a:schemeClr val="bg2"/>
                </a:solidFill>
              </a:rPr>
              <a:t>VLANs X VXLAN</a:t>
            </a:r>
          </a:p>
        </p:txBody>
      </p:sp>
      <p:pic>
        <p:nvPicPr>
          <p:cNvPr id="7" name="Image 6" descr="Une image contenant diagramme&#10;&#10;Description générée automatiquement">
            <a:extLst>
              <a:ext uri="{FF2B5EF4-FFF2-40B4-BE49-F238E27FC236}">
                <a16:creationId xmlns:a16="http://schemas.microsoft.com/office/drawing/2014/main" id="{9F4B6C65-AFBE-C080-C24D-6BC6F5D0FA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6948" y="998539"/>
            <a:ext cx="6574541" cy="4258906"/>
          </a:xfrm>
          <a:prstGeom prst="rect">
            <a:avLst/>
          </a:prstGeom>
        </p:spPr>
      </p:pic>
      <p:sp>
        <p:nvSpPr>
          <p:cNvPr id="5" name="ZoneTexte 4">
            <a:extLst>
              <a:ext uri="{FF2B5EF4-FFF2-40B4-BE49-F238E27FC236}">
                <a16:creationId xmlns:a16="http://schemas.microsoft.com/office/drawing/2014/main" id="{64401EBD-EDFC-A6E4-14AE-750E728D1BB8}"/>
              </a:ext>
            </a:extLst>
          </p:cNvPr>
          <p:cNvSpPr txBox="1"/>
          <p:nvPr/>
        </p:nvSpPr>
        <p:spPr>
          <a:xfrm>
            <a:off x="161913" y="1026061"/>
            <a:ext cx="5400687" cy="1754326"/>
          </a:xfrm>
          <a:prstGeom prst="rect">
            <a:avLst/>
          </a:prstGeom>
          <a:noFill/>
        </p:spPr>
        <p:txBody>
          <a:bodyPr wrap="square">
            <a:spAutoFit/>
          </a:bodyPr>
          <a:lstStyle/>
          <a:p>
            <a:r>
              <a:rPr lang="fr-FR" b="1" dirty="0">
                <a:solidFill>
                  <a:schemeClr val="bg2"/>
                </a:solidFill>
              </a:rPr>
              <a:t>La technologie VXLAN vous permet de segmenter vos réseaux (à l'instar des VLAN), résout les limitations des VLAN en terme d'évolutivité et offre plus d'avantages que ces derniers. Voici quelques-uns des avantages clés de VXLAN :</a:t>
            </a:r>
          </a:p>
        </p:txBody>
      </p:sp>
    </p:spTree>
    <p:extLst>
      <p:ext uri="{BB962C8B-B14F-4D97-AF65-F5344CB8AC3E}">
        <p14:creationId xmlns:p14="http://schemas.microsoft.com/office/powerpoint/2010/main" val="3629817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a:solidFill>
                  <a:schemeClr val="tx1"/>
                </a:solidFill>
                <a:latin typeface="+mn-lt"/>
                <a:ea typeface="+mn-ea"/>
                <a:cs typeface="+mn-cs"/>
              </a:rPr>
              <a:t>Les sujets abordés</a:t>
            </a:r>
            <a:endParaRPr lang="fr-FR" sz="2400"/>
          </a:p>
        </p:txBody>
      </p:sp>
      <p:sp>
        <p:nvSpPr>
          <p:cNvPr id="4" name="ZoneTexte 3">
            <a:extLst>
              <a:ext uri="{FF2B5EF4-FFF2-40B4-BE49-F238E27FC236}">
                <a16:creationId xmlns:a16="http://schemas.microsoft.com/office/drawing/2014/main" id="{19224EC0-CA19-CDCB-6DCF-6D3BE42F179F}"/>
              </a:ext>
            </a:extLst>
          </p:cNvPr>
          <p:cNvSpPr txBox="1"/>
          <p:nvPr/>
        </p:nvSpPr>
        <p:spPr>
          <a:xfrm>
            <a:off x="263681" y="1062703"/>
            <a:ext cx="11190914" cy="1938992"/>
          </a:xfrm>
          <a:prstGeom prst="rect">
            <a:avLst/>
          </a:prstGeom>
          <a:noFill/>
        </p:spPr>
        <p:txBody>
          <a:bodyPr wrap="square" rtlCol="0">
            <a:spAutoFit/>
          </a:bodyPr>
          <a:lstStyle/>
          <a:p>
            <a:pPr rtl="0"/>
            <a:r>
              <a:rPr lang="fr-FR" sz="2000" b="1" dirty="0">
                <a:solidFill>
                  <a:schemeClr val="bg2"/>
                </a:solidFill>
                <a:effectLst/>
              </a:rPr>
              <a:t>Plus nous connectons d'objets, plus la connectivité sous-jacente devrait être simple, devenant une marchandise à laquelle personne ne devrait avoir à prêter attention. </a:t>
            </a:r>
          </a:p>
          <a:p>
            <a:pPr rtl="0"/>
            <a:endParaRPr lang="fr-FR" sz="2000" b="1" dirty="0">
              <a:solidFill>
                <a:schemeClr val="bg2"/>
              </a:solidFill>
              <a:effectLst/>
            </a:endParaRPr>
          </a:p>
          <a:p>
            <a:pPr rtl="0"/>
            <a:r>
              <a:rPr lang="fr-FR" sz="2000" b="1" dirty="0">
                <a:solidFill>
                  <a:schemeClr val="bg2"/>
                </a:solidFill>
                <a:effectLst/>
              </a:rPr>
              <a:t>L'Internet des objets (IoT) est un catalyseur offrant de nombreuses possibilités et établissant la barre pour un degré élevé d'automatisation des réseaux (sinon les opérations ne seront pas évolutives).</a:t>
            </a:r>
            <a:endParaRPr lang="fr-FR" sz="2000" b="1" dirty="0">
              <a:solidFill>
                <a:schemeClr val="bg2"/>
              </a:solidFill>
            </a:endParaRPr>
          </a:p>
        </p:txBody>
      </p:sp>
      <p:pic>
        <p:nvPicPr>
          <p:cNvPr id="7" name="Image 6" descr="Une image contenant diagramme&#10;&#10;Description générée automatiquement">
            <a:extLst>
              <a:ext uri="{FF2B5EF4-FFF2-40B4-BE49-F238E27FC236}">
                <a16:creationId xmlns:a16="http://schemas.microsoft.com/office/drawing/2014/main" id="{5E224D39-3C6D-036B-322E-D9A7F565319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148470" y="2785530"/>
            <a:ext cx="6696647" cy="3767670"/>
          </a:xfrm>
          <a:prstGeom prst="rect">
            <a:avLst/>
          </a:prstGeom>
        </p:spPr>
      </p:pic>
    </p:spTree>
    <p:extLst>
      <p:ext uri="{BB962C8B-B14F-4D97-AF65-F5344CB8AC3E}">
        <p14:creationId xmlns:p14="http://schemas.microsoft.com/office/powerpoint/2010/main" val="25474323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descr="Une image contenant logo&#10;&#10;Description générée automatiquement">
            <a:extLst>
              <a:ext uri="{FF2B5EF4-FFF2-40B4-BE49-F238E27FC236}">
                <a16:creationId xmlns:a16="http://schemas.microsoft.com/office/drawing/2014/main" id="{1609DBD9-E89B-7BE0-D398-76085C90C8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2499" y="112090"/>
            <a:ext cx="1599530" cy="819815"/>
          </a:xfrm>
          <a:prstGeom prst="rect">
            <a:avLst/>
          </a:prstGeom>
        </p:spPr>
      </p:pic>
      <p:sp>
        <p:nvSpPr>
          <p:cNvPr id="2" name="ZoneTexte 1">
            <a:extLst>
              <a:ext uri="{FF2B5EF4-FFF2-40B4-BE49-F238E27FC236}">
                <a16:creationId xmlns:a16="http://schemas.microsoft.com/office/drawing/2014/main" id="{24EB39BB-01BC-77FF-D2F4-0B7A7E6520C3}"/>
              </a:ext>
            </a:extLst>
          </p:cNvPr>
          <p:cNvSpPr txBox="1"/>
          <p:nvPr/>
        </p:nvSpPr>
        <p:spPr>
          <a:xfrm>
            <a:off x="1779915" y="131105"/>
            <a:ext cx="5022724" cy="707886"/>
          </a:xfrm>
          <a:prstGeom prst="rect">
            <a:avLst/>
          </a:prstGeom>
          <a:noFill/>
        </p:spPr>
        <p:txBody>
          <a:bodyPr wrap="square" rtlCol="0">
            <a:spAutoFit/>
          </a:bodyPr>
          <a:lstStyle/>
          <a:p>
            <a:pPr defTabSz="448056">
              <a:spcAft>
                <a:spcPts val="600"/>
              </a:spcAft>
            </a:pPr>
            <a:r>
              <a:rPr lang="fr-FR" sz="4000" b="1" dirty="0">
                <a:solidFill>
                  <a:schemeClr val="bg2"/>
                </a:solidFill>
              </a:rPr>
              <a:t>VLANs X VXLAN</a:t>
            </a:r>
          </a:p>
        </p:txBody>
      </p:sp>
      <p:pic>
        <p:nvPicPr>
          <p:cNvPr id="7" name="Image 6" descr="Une image contenant diagramme&#10;&#10;Description générée automatiquement">
            <a:extLst>
              <a:ext uri="{FF2B5EF4-FFF2-40B4-BE49-F238E27FC236}">
                <a16:creationId xmlns:a16="http://schemas.microsoft.com/office/drawing/2014/main" id="{9F4B6C65-AFBE-C080-C24D-6BC6F5D0FA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6948" y="998539"/>
            <a:ext cx="6574541" cy="4258906"/>
          </a:xfrm>
          <a:prstGeom prst="rect">
            <a:avLst/>
          </a:prstGeom>
        </p:spPr>
      </p:pic>
      <p:sp>
        <p:nvSpPr>
          <p:cNvPr id="5" name="ZoneTexte 4">
            <a:extLst>
              <a:ext uri="{FF2B5EF4-FFF2-40B4-BE49-F238E27FC236}">
                <a16:creationId xmlns:a16="http://schemas.microsoft.com/office/drawing/2014/main" id="{64401EBD-EDFC-A6E4-14AE-750E728D1BB8}"/>
              </a:ext>
            </a:extLst>
          </p:cNvPr>
          <p:cNvSpPr txBox="1"/>
          <p:nvPr/>
        </p:nvSpPr>
        <p:spPr>
          <a:xfrm>
            <a:off x="161913" y="1026061"/>
            <a:ext cx="5514987" cy="4524315"/>
          </a:xfrm>
          <a:prstGeom prst="rect">
            <a:avLst/>
          </a:prstGeom>
          <a:noFill/>
        </p:spPr>
        <p:txBody>
          <a:bodyPr wrap="square">
            <a:spAutoFit/>
          </a:bodyPr>
          <a:lstStyle/>
          <a:p>
            <a:pPr>
              <a:buFont typeface="Arial" panose="020B0604020202020204" pitchFamily="34" charset="0"/>
              <a:buChar char="•"/>
            </a:pPr>
            <a:r>
              <a:rPr lang="fr-FR" sz="1600" b="1" dirty="0">
                <a:solidFill>
                  <a:schemeClr val="bg2"/>
                </a:solidFill>
              </a:rPr>
              <a:t>En théorie, vous pouvez créer jusqu'à 16 millions de VXLAN dans un domaine administratif (contre 4 094 VLAN).</a:t>
            </a:r>
          </a:p>
          <a:p>
            <a:pPr>
              <a:buFont typeface="Arial" panose="020B0604020202020204" pitchFamily="34" charset="0"/>
              <a:buChar char="•"/>
            </a:pPr>
            <a:endParaRPr lang="fr-FR" sz="1600" b="1" dirty="0">
              <a:solidFill>
                <a:schemeClr val="bg2"/>
              </a:solidFill>
            </a:endParaRPr>
          </a:p>
          <a:p>
            <a:pPr>
              <a:buFont typeface="Arial" panose="020B0604020202020204" pitchFamily="34" charset="0"/>
              <a:buChar char="•"/>
            </a:pPr>
            <a:r>
              <a:rPr lang="fr-FR" sz="1600" b="1" dirty="0">
                <a:solidFill>
                  <a:schemeClr val="bg2"/>
                </a:solidFill>
              </a:rPr>
              <a:t>Les VXLAN permettent de segmenter le réseau à l'échelle requise par les gestionnaires cloud pour prendre en charge un grand nombre de locataires.</a:t>
            </a:r>
          </a:p>
          <a:p>
            <a:pPr>
              <a:buFont typeface="Arial" panose="020B0604020202020204" pitchFamily="34" charset="0"/>
              <a:buChar char="•"/>
            </a:pPr>
            <a:endParaRPr lang="fr-FR" sz="1600" b="1" dirty="0">
              <a:solidFill>
                <a:schemeClr val="bg2"/>
              </a:solidFill>
            </a:endParaRPr>
          </a:p>
          <a:p>
            <a:pPr>
              <a:buFont typeface="Arial" panose="020B0604020202020204" pitchFamily="34" charset="0"/>
              <a:buChar char="•"/>
            </a:pPr>
            <a:r>
              <a:rPr lang="fr-FR" sz="1600" b="1" dirty="0">
                <a:solidFill>
                  <a:schemeClr val="bg2"/>
                </a:solidFill>
              </a:rPr>
              <a:t>Les limites des réseaux traditionnels de couche 2 vous obligent à créer des domaines de couche 2 plus grands ou géographiquement plus étendus. </a:t>
            </a:r>
          </a:p>
          <a:p>
            <a:pPr>
              <a:buFont typeface="Arial" panose="020B0604020202020204" pitchFamily="34" charset="0"/>
              <a:buChar char="•"/>
            </a:pPr>
            <a:endParaRPr lang="fr-FR" sz="1600" b="1" dirty="0">
              <a:solidFill>
                <a:schemeClr val="bg2"/>
              </a:solidFill>
            </a:endParaRPr>
          </a:p>
          <a:p>
            <a:pPr>
              <a:buFont typeface="Arial" panose="020B0604020202020204" pitchFamily="34" charset="0"/>
              <a:buChar char="•"/>
            </a:pPr>
            <a:r>
              <a:rPr lang="fr-FR" sz="1600" b="1" dirty="0">
                <a:solidFill>
                  <a:schemeClr val="bg2"/>
                </a:solidFill>
              </a:rPr>
              <a:t>La fonctionnalité de VXLAN vous permet d'allouer dynamiquement des ressources dans les centres de données ou entre eux. Elle permet également de migrer des machines virtuelles entre les serveurs existant dans les domaines de couche 2 distincts via la tunnelisation du trafic sur les réseaux de couche 3.</a:t>
            </a:r>
          </a:p>
        </p:txBody>
      </p:sp>
    </p:spTree>
    <p:extLst>
      <p:ext uri="{BB962C8B-B14F-4D97-AF65-F5344CB8AC3E}">
        <p14:creationId xmlns:p14="http://schemas.microsoft.com/office/powerpoint/2010/main" val="22019416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descr="Une image contenant logo&#10;&#10;Description générée automatiquement">
            <a:extLst>
              <a:ext uri="{FF2B5EF4-FFF2-40B4-BE49-F238E27FC236}">
                <a16:creationId xmlns:a16="http://schemas.microsoft.com/office/drawing/2014/main" id="{1609DBD9-E89B-7BE0-D398-76085C90C8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2499" y="112090"/>
            <a:ext cx="1599530" cy="819815"/>
          </a:xfrm>
          <a:prstGeom prst="rect">
            <a:avLst/>
          </a:prstGeom>
        </p:spPr>
      </p:pic>
      <p:sp>
        <p:nvSpPr>
          <p:cNvPr id="2" name="ZoneTexte 1">
            <a:extLst>
              <a:ext uri="{FF2B5EF4-FFF2-40B4-BE49-F238E27FC236}">
                <a16:creationId xmlns:a16="http://schemas.microsoft.com/office/drawing/2014/main" id="{24EB39BB-01BC-77FF-D2F4-0B7A7E6520C3}"/>
              </a:ext>
            </a:extLst>
          </p:cNvPr>
          <p:cNvSpPr txBox="1"/>
          <p:nvPr/>
        </p:nvSpPr>
        <p:spPr>
          <a:xfrm>
            <a:off x="1779915" y="131105"/>
            <a:ext cx="5022724" cy="707886"/>
          </a:xfrm>
          <a:prstGeom prst="rect">
            <a:avLst/>
          </a:prstGeom>
          <a:noFill/>
        </p:spPr>
        <p:txBody>
          <a:bodyPr wrap="square" rtlCol="0">
            <a:spAutoFit/>
          </a:bodyPr>
          <a:lstStyle/>
          <a:p>
            <a:pPr defTabSz="448056">
              <a:spcAft>
                <a:spcPts val="600"/>
              </a:spcAft>
            </a:pPr>
            <a:r>
              <a:rPr lang="fr-FR" sz="4000" b="1" dirty="0">
                <a:solidFill>
                  <a:schemeClr val="bg2"/>
                </a:solidFill>
              </a:rPr>
              <a:t>VLANs X VXLAN</a:t>
            </a:r>
          </a:p>
        </p:txBody>
      </p:sp>
      <p:pic>
        <p:nvPicPr>
          <p:cNvPr id="4" name="Image 3" descr="Une image contenant diagramme&#10;&#10;Description générée automatiquement">
            <a:extLst>
              <a:ext uri="{FF2B5EF4-FFF2-40B4-BE49-F238E27FC236}">
                <a16:creationId xmlns:a16="http://schemas.microsoft.com/office/drawing/2014/main" id="{C180CB84-D60F-2D54-6971-6439844661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3186" y="1066002"/>
            <a:ext cx="7181850" cy="4381500"/>
          </a:xfrm>
          <a:prstGeom prst="rect">
            <a:avLst/>
          </a:prstGeom>
        </p:spPr>
      </p:pic>
    </p:spTree>
    <p:extLst>
      <p:ext uri="{BB962C8B-B14F-4D97-AF65-F5344CB8AC3E}">
        <p14:creationId xmlns:p14="http://schemas.microsoft.com/office/powerpoint/2010/main" val="23600686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a:solidFill>
                  <a:schemeClr val="tx1"/>
                </a:solidFill>
                <a:latin typeface="+mn-lt"/>
                <a:ea typeface="+mn-ea"/>
                <a:cs typeface="+mn-cs"/>
              </a:rPr>
              <a:t>Les sujets abordés</a:t>
            </a:r>
            <a:endParaRPr lang="fr-FR" sz="2400"/>
          </a:p>
        </p:txBody>
      </p:sp>
      <p:sp>
        <p:nvSpPr>
          <p:cNvPr id="4" name="ZoneTexte 3">
            <a:extLst>
              <a:ext uri="{FF2B5EF4-FFF2-40B4-BE49-F238E27FC236}">
                <a16:creationId xmlns:a16="http://schemas.microsoft.com/office/drawing/2014/main" id="{19224EC0-CA19-CDCB-6DCF-6D3BE42F179F}"/>
              </a:ext>
            </a:extLst>
          </p:cNvPr>
          <p:cNvSpPr txBox="1"/>
          <p:nvPr/>
        </p:nvSpPr>
        <p:spPr>
          <a:xfrm>
            <a:off x="511728" y="2232938"/>
            <a:ext cx="11190914" cy="923330"/>
          </a:xfrm>
          <a:prstGeom prst="rect">
            <a:avLst/>
          </a:prstGeom>
          <a:noFill/>
        </p:spPr>
        <p:txBody>
          <a:bodyPr wrap="square" rtlCol="0">
            <a:spAutoFit/>
          </a:bodyPr>
          <a:lstStyle/>
          <a:p>
            <a:pPr defTabSz="448056">
              <a:spcAft>
                <a:spcPts val="600"/>
              </a:spcAft>
            </a:pPr>
            <a:r>
              <a:rPr lang="fr-FR" sz="5400" b="1" dirty="0">
                <a:solidFill>
                  <a:schemeClr val="bg2"/>
                </a:solidFill>
              </a:rPr>
              <a:t>Pause – 25 min~30min</a:t>
            </a:r>
          </a:p>
        </p:txBody>
      </p:sp>
      <p:pic>
        <p:nvPicPr>
          <p:cNvPr id="5" name="Image 4" descr="Une image contenant logo&#10;&#10;Description générée automatiquement">
            <a:extLst>
              <a:ext uri="{FF2B5EF4-FFF2-40B4-BE49-F238E27FC236}">
                <a16:creationId xmlns:a16="http://schemas.microsoft.com/office/drawing/2014/main" id="{C6BD4378-0ACC-30C3-1EF3-DB2FC738D14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434559" y="149767"/>
            <a:ext cx="3551965" cy="3551965"/>
          </a:xfrm>
          <a:prstGeom prst="rect">
            <a:avLst/>
          </a:prstGeom>
        </p:spPr>
      </p:pic>
    </p:spTree>
    <p:extLst>
      <p:ext uri="{BB962C8B-B14F-4D97-AF65-F5344CB8AC3E}">
        <p14:creationId xmlns:p14="http://schemas.microsoft.com/office/powerpoint/2010/main" val="3997235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a:solidFill>
                  <a:schemeClr val="tx1"/>
                </a:solidFill>
                <a:latin typeface="+mn-lt"/>
                <a:ea typeface="+mn-ea"/>
                <a:cs typeface="+mn-cs"/>
              </a:rPr>
              <a:t>Les sujets abordés</a:t>
            </a:r>
            <a:endParaRPr lang="fr-FR" sz="2400"/>
          </a:p>
        </p:txBody>
      </p:sp>
      <p:sp>
        <p:nvSpPr>
          <p:cNvPr id="4" name="ZoneTexte 3">
            <a:extLst>
              <a:ext uri="{FF2B5EF4-FFF2-40B4-BE49-F238E27FC236}">
                <a16:creationId xmlns:a16="http://schemas.microsoft.com/office/drawing/2014/main" id="{19224EC0-CA19-CDCB-6DCF-6D3BE42F179F}"/>
              </a:ext>
            </a:extLst>
          </p:cNvPr>
          <p:cNvSpPr txBox="1"/>
          <p:nvPr/>
        </p:nvSpPr>
        <p:spPr>
          <a:xfrm>
            <a:off x="511728" y="2232938"/>
            <a:ext cx="11190914" cy="923330"/>
          </a:xfrm>
          <a:prstGeom prst="rect">
            <a:avLst/>
          </a:prstGeom>
          <a:noFill/>
        </p:spPr>
        <p:txBody>
          <a:bodyPr wrap="square" rtlCol="0">
            <a:spAutoFit/>
          </a:bodyPr>
          <a:lstStyle/>
          <a:p>
            <a:pPr defTabSz="448056">
              <a:spcAft>
                <a:spcPts val="600"/>
              </a:spcAft>
            </a:pPr>
            <a:r>
              <a:rPr lang="fr-FR" sz="5400" b="1" dirty="0" err="1">
                <a:solidFill>
                  <a:schemeClr val="bg2"/>
                </a:solidFill>
              </a:rPr>
              <a:t>OpenFlow</a:t>
            </a:r>
            <a:endParaRPr lang="fr-FR" sz="5400" b="1" dirty="0">
              <a:solidFill>
                <a:schemeClr val="bg2"/>
              </a:solidFill>
            </a:endParaRPr>
          </a:p>
        </p:txBody>
      </p:sp>
    </p:spTree>
    <p:extLst>
      <p:ext uri="{BB962C8B-B14F-4D97-AF65-F5344CB8AC3E}">
        <p14:creationId xmlns:p14="http://schemas.microsoft.com/office/powerpoint/2010/main" val="37413266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dirty="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dirty="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dirty="0">
                <a:solidFill>
                  <a:schemeClr val="tx1"/>
                </a:solidFill>
                <a:latin typeface="+mn-lt"/>
                <a:ea typeface="+mn-ea"/>
                <a:cs typeface="+mn-cs"/>
              </a:rPr>
              <a:t>Les sujets abordés</a:t>
            </a:r>
            <a:endParaRPr lang="fr-FR" sz="2400" dirty="0"/>
          </a:p>
        </p:txBody>
      </p:sp>
      <p:sp>
        <p:nvSpPr>
          <p:cNvPr id="4" name="ZoneTexte 3">
            <a:extLst>
              <a:ext uri="{FF2B5EF4-FFF2-40B4-BE49-F238E27FC236}">
                <a16:creationId xmlns:a16="http://schemas.microsoft.com/office/drawing/2014/main" id="{19224EC0-CA19-CDCB-6DCF-6D3BE42F179F}"/>
              </a:ext>
            </a:extLst>
          </p:cNvPr>
          <p:cNvSpPr txBox="1"/>
          <p:nvPr/>
        </p:nvSpPr>
        <p:spPr>
          <a:xfrm>
            <a:off x="145624" y="1567080"/>
            <a:ext cx="11190914" cy="1969770"/>
          </a:xfrm>
          <a:prstGeom prst="rect">
            <a:avLst/>
          </a:prstGeom>
          <a:noFill/>
        </p:spPr>
        <p:txBody>
          <a:bodyPr wrap="square" rtlCol="0">
            <a:spAutoFit/>
          </a:bodyPr>
          <a:lstStyle/>
          <a:p>
            <a:pPr defTabSz="448056">
              <a:spcAft>
                <a:spcPts val="600"/>
              </a:spcAft>
            </a:pPr>
            <a:r>
              <a:rPr lang="fr-FR" sz="2800" b="1" dirty="0" err="1">
                <a:solidFill>
                  <a:schemeClr val="bg2"/>
                </a:solidFill>
              </a:rPr>
              <a:t>OpenFlow</a:t>
            </a:r>
            <a:r>
              <a:rPr lang="fr-FR" sz="2800" b="1" dirty="0">
                <a:solidFill>
                  <a:schemeClr val="bg2"/>
                </a:solidFill>
              </a:rPr>
              <a:t> est un protocole réseau standard qui permet de réaliser une architecture Software-</a:t>
            </a:r>
            <a:r>
              <a:rPr lang="fr-FR" sz="2800" b="1" dirty="0" err="1">
                <a:solidFill>
                  <a:schemeClr val="bg2"/>
                </a:solidFill>
              </a:rPr>
              <a:t>defined</a:t>
            </a:r>
            <a:r>
              <a:rPr lang="fr-FR" sz="2800" b="1" dirty="0">
                <a:solidFill>
                  <a:schemeClr val="bg2"/>
                </a:solidFill>
              </a:rPr>
              <a:t> networking (SDN). </a:t>
            </a:r>
          </a:p>
          <a:p>
            <a:pPr defTabSz="448056">
              <a:spcAft>
                <a:spcPts val="600"/>
              </a:spcAft>
            </a:pPr>
            <a:r>
              <a:rPr lang="fr-FR" sz="2800" b="1" dirty="0">
                <a:solidFill>
                  <a:schemeClr val="bg2"/>
                </a:solidFill>
              </a:rPr>
              <a:t>Il est publié par l'Open Networking </a:t>
            </a:r>
            <a:r>
              <a:rPr lang="fr-FR" sz="2800" b="1" dirty="0" err="1">
                <a:solidFill>
                  <a:schemeClr val="bg2"/>
                </a:solidFill>
              </a:rPr>
              <a:t>Foundation</a:t>
            </a:r>
            <a:r>
              <a:rPr lang="fr-FR" sz="2800" b="1" dirty="0">
                <a:solidFill>
                  <a:schemeClr val="bg2"/>
                </a:solidFill>
              </a:rPr>
              <a:t> (ONF). </a:t>
            </a:r>
          </a:p>
          <a:p>
            <a:pPr defTabSz="448056">
              <a:spcAft>
                <a:spcPts val="600"/>
              </a:spcAft>
            </a:pPr>
            <a:endParaRPr lang="fr-FR" sz="2800" b="1" dirty="0">
              <a:solidFill>
                <a:schemeClr val="bg2"/>
              </a:solidFill>
            </a:endParaRPr>
          </a:p>
        </p:txBody>
      </p:sp>
      <p:sp>
        <p:nvSpPr>
          <p:cNvPr id="3" name="ZoneTexte 2">
            <a:extLst>
              <a:ext uri="{FF2B5EF4-FFF2-40B4-BE49-F238E27FC236}">
                <a16:creationId xmlns:a16="http://schemas.microsoft.com/office/drawing/2014/main" id="{47EBD5E0-E748-A3E9-5959-8AC63B4822CB}"/>
              </a:ext>
            </a:extLst>
          </p:cNvPr>
          <p:cNvSpPr txBox="1"/>
          <p:nvPr/>
        </p:nvSpPr>
        <p:spPr>
          <a:xfrm>
            <a:off x="1826178" y="42616"/>
            <a:ext cx="11190914" cy="923330"/>
          </a:xfrm>
          <a:prstGeom prst="rect">
            <a:avLst/>
          </a:prstGeom>
          <a:noFill/>
        </p:spPr>
        <p:txBody>
          <a:bodyPr wrap="square" rtlCol="0">
            <a:spAutoFit/>
          </a:bodyPr>
          <a:lstStyle/>
          <a:p>
            <a:pPr defTabSz="448056">
              <a:spcAft>
                <a:spcPts val="600"/>
              </a:spcAft>
            </a:pPr>
            <a:r>
              <a:rPr lang="fr-FR" sz="5400" b="1" dirty="0" err="1">
                <a:solidFill>
                  <a:schemeClr val="bg2"/>
                </a:solidFill>
              </a:rPr>
              <a:t>OpenFlow</a:t>
            </a:r>
            <a:r>
              <a:rPr lang="fr-FR" sz="5400" b="1" dirty="0">
                <a:solidFill>
                  <a:schemeClr val="bg2"/>
                </a:solidFill>
              </a:rPr>
              <a:t> : définition</a:t>
            </a:r>
          </a:p>
        </p:txBody>
      </p:sp>
    </p:spTree>
    <p:extLst>
      <p:ext uri="{BB962C8B-B14F-4D97-AF65-F5344CB8AC3E}">
        <p14:creationId xmlns:p14="http://schemas.microsoft.com/office/powerpoint/2010/main" val="25410152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dirty="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dirty="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dirty="0">
                <a:solidFill>
                  <a:schemeClr val="tx1"/>
                </a:solidFill>
                <a:latin typeface="+mn-lt"/>
                <a:ea typeface="+mn-ea"/>
                <a:cs typeface="+mn-cs"/>
              </a:rPr>
              <a:t>Les sujets abordés</a:t>
            </a:r>
            <a:endParaRPr lang="fr-FR" sz="2400" dirty="0"/>
          </a:p>
        </p:txBody>
      </p:sp>
      <p:sp>
        <p:nvSpPr>
          <p:cNvPr id="4" name="ZoneTexte 3">
            <a:extLst>
              <a:ext uri="{FF2B5EF4-FFF2-40B4-BE49-F238E27FC236}">
                <a16:creationId xmlns:a16="http://schemas.microsoft.com/office/drawing/2014/main" id="{19224EC0-CA19-CDCB-6DCF-6D3BE42F179F}"/>
              </a:ext>
            </a:extLst>
          </p:cNvPr>
          <p:cNvSpPr txBox="1"/>
          <p:nvPr/>
        </p:nvSpPr>
        <p:spPr>
          <a:xfrm>
            <a:off x="145624" y="1567080"/>
            <a:ext cx="11190914" cy="2908489"/>
          </a:xfrm>
          <a:prstGeom prst="rect">
            <a:avLst/>
          </a:prstGeom>
          <a:noFill/>
        </p:spPr>
        <p:txBody>
          <a:bodyPr wrap="square" rtlCol="0">
            <a:spAutoFit/>
          </a:bodyPr>
          <a:lstStyle/>
          <a:p>
            <a:pPr marL="457200" indent="-457200" defTabSz="448056">
              <a:spcAft>
                <a:spcPts val="600"/>
              </a:spcAft>
              <a:buFont typeface="Arial" panose="020B0604020202020204" pitchFamily="34" charset="0"/>
              <a:buChar char="•"/>
            </a:pPr>
            <a:r>
              <a:rPr lang="fr-FR" sz="2400" b="1" dirty="0">
                <a:solidFill>
                  <a:schemeClr val="bg2"/>
                </a:solidFill>
              </a:rPr>
              <a:t>Un livre blanc pose en 2008 les bases de ce protocole.</a:t>
            </a:r>
          </a:p>
          <a:p>
            <a:pPr marL="457200" indent="-457200" defTabSz="448056">
              <a:spcAft>
                <a:spcPts val="600"/>
              </a:spcAft>
              <a:buFont typeface="Arial" panose="020B0604020202020204" pitchFamily="34" charset="0"/>
              <a:buChar char="•"/>
            </a:pPr>
            <a:r>
              <a:rPr lang="fr-FR" sz="2400" b="1" dirty="0">
                <a:solidFill>
                  <a:schemeClr val="bg2"/>
                </a:solidFill>
              </a:rPr>
              <a:t>La dernière version de spécification d'un switch </a:t>
            </a:r>
            <a:r>
              <a:rPr lang="fr-FR" sz="2400" b="1" dirty="0" err="1">
                <a:solidFill>
                  <a:schemeClr val="bg2"/>
                </a:solidFill>
              </a:rPr>
              <a:t>OpenFlow</a:t>
            </a:r>
            <a:r>
              <a:rPr lang="fr-FR" sz="2400" b="1" dirty="0">
                <a:solidFill>
                  <a:schemeClr val="bg2"/>
                </a:solidFill>
              </a:rPr>
              <a:t> est 1.5.12.</a:t>
            </a:r>
          </a:p>
          <a:p>
            <a:pPr marL="457200" indent="-457200" defTabSz="448056">
              <a:spcAft>
                <a:spcPts val="600"/>
              </a:spcAft>
              <a:buFont typeface="Arial" panose="020B0604020202020204" pitchFamily="34" charset="0"/>
              <a:buChar char="•"/>
            </a:pPr>
            <a:r>
              <a:rPr lang="fr-FR" sz="2400" b="1" dirty="0">
                <a:solidFill>
                  <a:schemeClr val="bg2"/>
                </a:solidFill>
              </a:rPr>
              <a:t>Un rapport annuel de 2016 positionne </a:t>
            </a:r>
            <a:r>
              <a:rPr lang="fr-FR" sz="2400" b="1" dirty="0" err="1">
                <a:solidFill>
                  <a:schemeClr val="bg2"/>
                </a:solidFill>
              </a:rPr>
              <a:t>OpenFlow</a:t>
            </a:r>
            <a:r>
              <a:rPr lang="fr-FR" sz="2400" b="1" dirty="0">
                <a:solidFill>
                  <a:schemeClr val="bg2"/>
                </a:solidFill>
              </a:rPr>
              <a:t> dans une phase décisive :</a:t>
            </a:r>
          </a:p>
          <a:p>
            <a:pPr marL="914400" lvl="1" indent="-457200" defTabSz="448056">
              <a:spcAft>
                <a:spcPts val="600"/>
              </a:spcAft>
              <a:buFont typeface="Arial" panose="020B0604020202020204" pitchFamily="34" charset="0"/>
              <a:buChar char="•"/>
            </a:pPr>
            <a:r>
              <a:rPr lang="fr-FR" sz="2400" b="1" dirty="0">
                <a:solidFill>
                  <a:schemeClr val="bg2"/>
                </a:solidFill>
              </a:rPr>
              <a:t>son évolution étant prise en charge par une communauté Open Source  en étant portée par des acteurs commerciaux qui intégreront cette technologie dans leur produit.</a:t>
            </a:r>
          </a:p>
        </p:txBody>
      </p:sp>
      <p:sp>
        <p:nvSpPr>
          <p:cNvPr id="3" name="ZoneTexte 2">
            <a:extLst>
              <a:ext uri="{FF2B5EF4-FFF2-40B4-BE49-F238E27FC236}">
                <a16:creationId xmlns:a16="http://schemas.microsoft.com/office/drawing/2014/main" id="{47EBD5E0-E748-A3E9-5959-8AC63B4822CB}"/>
              </a:ext>
            </a:extLst>
          </p:cNvPr>
          <p:cNvSpPr txBox="1"/>
          <p:nvPr/>
        </p:nvSpPr>
        <p:spPr>
          <a:xfrm>
            <a:off x="1826178" y="42616"/>
            <a:ext cx="11190914" cy="923330"/>
          </a:xfrm>
          <a:prstGeom prst="rect">
            <a:avLst/>
          </a:prstGeom>
          <a:noFill/>
        </p:spPr>
        <p:txBody>
          <a:bodyPr wrap="square" rtlCol="0">
            <a:spAutoFit/>
          </a:bodyPr>
          <a:lstStyle/>
          <a:p>
            <a:pPr defTabSz="448056">
              <a:spcAft>
                <a:spcPts val="600"/>
              </a:spcAft>
            </a:pPr>
            <a:r>
              <a:rPr lang="fr-FR" sz="5400" b="1" dirty="0" err="1">
                <a:solidFill>
                  <a:schemeClr val="bg2"/>
                </a:solidFill>
              </a:rPr>
              <a:t>OpenFlow</a:t>
            </a:r>
            <a:r>
              <a:rPr lang="fr-FR" sz="5400" b="1" dirty="0">
                <a:solidFill>
                  <a:schemeClr val="bg2"/>
                </a:solidFill>
              </a:rPr>
              <a:t> : Histoire</a:t>
            </a:r>
          </a:p>
        </p:txBody>
      </p:sp>
    </p:spTree>
    <p:extLst>
      <p:ext uri="{BB962C8B-B14F-4D97-AF65-F5344CB8AC3E}">
        <p14:creationId xmlns:p14="http://schemas.microsoft.com/office/powerpoint/2010/main" val="36481539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dirty="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dirty="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dirty="0">
                <a:solidFill>
                  <a:schemeClr val="tx1"/>
                </a:solidFill>
                <a:latin typeface="+mn-lt"/>
                <a:ea typeface="+mn-ea"/>
                <a:cs typeface="+mn-cs"/>
              </a:rPr>
              <a:t>Les sujets abordés</a:t>
            </a:r>
            <a:endParaRPr lang="fr-FR" sz="2400" dirty="0"/>
          </a:p>
        </p:txBody>
      </p:sp>
      <p:sp>
        <p:nvSpPr>
          <p:cNvPr id="4" name="ZoneTexte 3">
            <a:extLst>
              <a:ext uri="{FF2B5EF4-FFF2-40B4-BE49-F238E27FC236}">
                <a16:creationId xmlns:a16="http://schemas.microsoft.com/office/drawing/2014/main" id="{19224EC0-CA19-CDCB-6DCF-6D3BE42F179F}"/>
              </a:ext>
            </a:extLst>
          </p:cNvPr>
          <p:cNvSpPr txBox="1"/>
          <p:nvPr/>
        </p:nvSpPr>
        <p:spPr>
          <a:xfrm>
            <a:off x="145624" y="1567080"/>
            <a:ext cx="11190914" cy="2908489"/>
          </a:xfrm>
          <a:prstGeom prst="rect">
            <a:avLst/>
          </a:prstGeom>
          <a:noFill/>
        </p:spPr>
        <p:txBody>
          <a:bodyPr wrap="square" rtlCol="0">
            <a:spAutoFit/>
          </a:bodyPr>
          <a:lstStyle/>
          <a:p>
            <a:pPr marL="457200" indent="-457200" defTabSz="448056">
              <a:spcAft>
                <a:spcPts val="600"/>
              </a:spcAft>
              <a:buFont typeface="Arial" panose="020B0604020202020204" pitchFamily="34" charset="0"/>
              <a:buChar char="•"/>
            </a:pPr>
            <a:r>
              <a:rPr lang="fr-FR" sz="2400" b="1" dirty="0">
                <a:solidFill>
                  <a:schemeClr val="bg2"/>
                </a:solidFill>
              </a:rPr>
              <a:t>Un livre blanc pose en 2008 les bases de ce protocole.</a:t>
            </a:r>
          </a:p>
          <a:p>
            <a:pPr marL="457200" indent="-457200" defTabSz="448056">
              <a:spcAft>
                <a:spcPts val="600"/>
              </a:spcAft>
              <a:buFont typeface="Arial" panose="020B0604020202020204" pitchFamily="34" charset="0"/>
              <a:buChar char="•"/>
            </a:pPr>
            <a:r>
              <a:rPr lang="fr-FR" sz="2400" b="1" dirty="0">
                <a:solidFill>
                  <a:schemeClr val="bg2"/>
                </a:solidFill>
              </a:rPr>
              <a:t>La dernière version de spécification d'un switch </a:t>
            </a:r>
            <a:r>
              <a:rPr lang="fr-FR" sz="2400" b="1" dirty="0" err="1">
                <a:solidFill>
                  <a:schemeClr val="bg2"/>
                </a:solidFill>
              </a:rPr>
              <a:t>OpenFlow</a:t>
            </a:r>
            <a:r>
              <a:rPr lang="fr-FR" sz="2400" b="1" dirty="0">
                <a:solidFill>
                  <a:schemeClr val="bg2"/>
                </a:solidFill>
              </a:rPr>
              <a:t> est 1.5.12.</a:t>
            </a:r>
          </a:p>
          <a:p>
            <a:pPr marL="457200" indent="-457200" defTabSz="448056">
              <a:spcAft>
                <a:spcPts val="600"/>
              </a:spcAft>
              <a:buFont typeface="Arial" panose="020B0604020202020204" pitchFamily="34" charset="0"/>
              <a:buChar char="•"/>
            </a:pPr>
            <a:r>
              <a:rPr lang="fr-FR" sz="2400" b="1" dirty="0">
                <a:solidFill>
                  <a:schemeClr val="bg2"/>
                </a:solidFill>
              </a:rPr>
              <a:t>Un rapport annuel de 2016 positionne </a:t>
            </a:r>
            <a:r>
              <a:rPr lang="fr-FR" sz="2400" b="1" dirty="0" err="1">
                <a:solidFill>
                  <a:schemeClr val="bg2"/>
                </a:solidFill>
              </a:rPr>
              <a:t>OpenFlow</a:t>
            </a:r>
            <a:r>
              <a:rPr lang="fr-FR" sz="2400" b="1" dirty="0">
                <a:solidFill>
                  <a:schemeClr val="bg2"/>
                </a:solidFill>
              </a:rPr>
              <a:t> dans une phase décisive :</a:t>
            </a:r>
          </a:p>
          <a:p>
            <a:pPr marL="914400" lvl="1" indent="-457200" defTabSz="448056">
              <a:spcAft>
                <a:spcPts val="600"/>
              </a:spcAft>
              <a:buFont typeface="Arial" panose="020B0604020202020204" pitchFamily="34" charset="0"/>
              <a:buChar char="•"/>
            </a:pPr>
            <a:r>
              <a:rPr lang="fr-FR" sz="2400" b="1" dirty="0">
                <a:solidFill>
                  <a:schemeClr val="bg2"/>
                </a:solidFill>
              </a:rPr>
              <a:t>son évolution étant prise en charge par une communauté Open Source  en étant portée par des acteurs commerciaux qui intégreront cette technologie dans leur produit.</a:t>
            </a:r>
          </a:p>
        </p:txBody>
      </p:sp>
      <p:sp>
        <p:nvSpPr>
          <p:cNvPr id="3" name="ZoneTexte 2">
            <a:extLst>
              <a:ext uri="{FF2B5EF4-FFF2-40B4-BE49-F238E27FC236}">
                <a16:creationId xmlns:a16="http://schemas.microsoft.com/office/drawing/2014/main" id="{47EBD5E0-E748-A3E9-5959-8AC63B4822CB}"/>
              </a:ext>
            </a:extLst>
          </p:cNvPr>
          <p:cNvSpPr txBox="1"/>
          <p:nvPr/>
        </p:nvSpPr>
        <p:spPr>
          <a:xfrm>
            <a:off x="1826178" y="42616"/>
            <a:ext cx="11190914" cy="923330"/>
          </a:xfrm>
          <a:prstGeom prst="rect">
            <a:avLst/>
          </a:prstGeom>
          <a:noFill/>
        </p:spPr>
        <p:txBody>
          <a:bodyPr wrap="square" rtlCol="0">
            <a:spAutoFit/>
          </a:bodyPr>
          <a:lstStyle/>
          <a:p>
            <a:pPr defTabSz="448056">
              <a:spcAft>
                <a:spcPts val="600"/>
              </a:spcAft>
            </a:pPr>
            <a:r>
              <a:rPr lang="fr-FR" sz="5400" b="1" dirty="0" err="1">
                <a:solidFill>
                  <a:schemeClr val="bg2"/>
                </a:solidFill>
              </a:rPr>
              <a:t>OpenFlow</a:t>
            </a:r>
            <a:r>
              <a:rPr lang="fr-FR" sz="5400" b="1" dirty="0">
                <a:solidFill>
                  <a:schemeClr val="bg2"/>
                </a:solidFill>
              </a:rPr>
              <a:t> : Histoire</a:t>
            </a:r>
          </a:p>
        </p:txBody>
      </p:sp>
      <p:pic>
        <p:nvPicPr>
          <p:cNvPr id="6" name="Image 5">
            <a:extLst>
              <a:ext uri="{FF2B5EF4-FFF2-40B4-BE49-F238E27FC236}">
                <a16:creationId xmlns:a16="http://schemas.microsoft.com/office/drawing/2014/main" id="{C69586F7-077C-FA7D-B15C-A04B309E5D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64" y="4599782"/>
            <a:ext cx="817334" cy="817334"/>
          </a:xfrm>
          <a:prstGeom prst="rect">
            <a:avLst/>
          </a:prstGeom>
        </p:spPr>
      </p:pic>
      <p:pic>
        <p:nvPicPr>
          <p:cNvPr id="8" name="Image 7">
            <a:extLst>
              <a:ext uri="{FF2B5EF4-FFF2-40B4-BE49-F238E27FC236}">
                <a16:creationId xmlns:a16="http://schemas.microsoft.com/office/drawing/2014/main" id="{ADC48DC6-AE5A-5FD8-F6F9-C4BECF7E48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721" y="4518388"/>
            <a:ext cx="980122" cy="980122"/>
          </a:xfrm>
          <a:prstGeom prst="rect">
            <a:avLst/>
          </a:prstGeom>
        </p:spPr>
      </p:pic>
      <p:pic>
        <p:nvPicPr>
          <p:cNvPr id="11" name="Image 10">
            <a:extLst>
              <a:ext uri="{FF2B5EF4-FFF2-40B4-BE49-F238E27FC236}">
                <a16:creationId xmlns:a16="http://schemas.microsoft.com/office/drawing/2014/main" id="{A2F83145-366C-1417-B4E2-DEFB0E53F7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38473" y="4599782"/>
            <a:ext cx="1719008" cy="819835"/>
          </a:xfrm>
          <a:prstGeom prst="rect">
            <a:avLst/>
          </a:prstGeom>
        </p:spPr>
      </p:pic>
      <p:pic>
        <p:nvPicPr>
          <p:cNvPr id="13" name="Image 12" descr="Une image contenant logo&#10;&#10;Description générée automatiquement">
            <a:extLst>
              <a:ext uri="{FF2B5EF4-FFF2-40B4-BE49-F238E27FC236}">
                <a16:creationId xmlns:a16="http://schemas.microsoft.com/office/drawing/2014/main" id="{D28BE282-94E2-D955-2426-5F7AA66B47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63632" y="4470719"/>
            <a:ext cx="1816848" cy="946397"/>
          </a:xfrm>
          <a:prstGeom prst="rect">
            <a:avLst/>
          </a:prstGeom>
        </p:spPr>
      </p:pic>
      <p:pic>
        <p:nvPicPr>
          <p:cNvPr id="15" name="Image 14">
            <a:extLst>
              <a:ext uri="{FF2B5EF4-FFF2-40B4-BE49-F238E27FC236}">
                <a16:creationId xmlns:a16="http://schemas.microsoft.com/office/drawing/2014/main" id="{EAD5E111-5D05-E2D7-EA81-BA7CBDD7CB8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27175" y="4658828"/>
            <a:ext cx="1847133" cy="501426"/>
          </a:xfrm>
          <a:prstGeom prst="rect">
            <a:avLst/>
          </a:prstGeom>
        </p:spPr>
      </p:pic>
    </p:spTree>
    <p:extLst>
      <p:ext uri="{BB962C8B-B14F-4D97-AF65-F5344CB8AC3E}">
        <p14:creationId xmlns:p14="http://schemas.microsoft.com/office/powerpoint/2010/main" val="40000141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dirty="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dirty="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dirty="0">
                <a:solidFill>
                  <a:schemeClr val="tx1"/>
                </a:solidFill>
                <a:latin typeface="+mn-lt"/>
                <a:ea typeface="+mn-ea"/>
                <a:cs typeface="+mn-cs"/>
              </a:rPr>
              <a:t>Les sujets abordés</a:t>
            </a:r>
            <a:endParaRPr lang="fr-FR" sz="2400" dirty="0"/>
          </a:p>
        </p:txBody>
      </p:sp>
      <p:sp>
        <p:nvSpPr>
          <p:cNvPr id="4" name="ZoneTexte 3">
            <a:extLst>
              <a:ext uri="{FF2B5EF4-FFF2-40B4-BE49-F238E27FC236}">
                <a16:creationId xmlns:a16="http://schemas.microsoft.com/office/drawing/2014/main" id="{19224EC0-CA19-CDCB-6DCF-6D3BE42F179F}"/>
              </a:ext>
            </a:extLst>
          </p:cNvPr>
          <p:cNvSpPr txBox="1"/>
          <p:nvPr/>
        </p:nvSpPr>
        <p:spPr>
          <a:xfrm>
            <a:off x="145624" y="1567080"/>
            <a:ext cx="3540551" cy="3785652"/>
          </a:xfrm>
          <a:prstGeom prst="rect">
            <a:avLst/>
          </a:prstGeom>
          <a:noFill/>
        </p:spPr>
        <p:txBody>
          <a:bodyPr wrap="square" rtlCol="0">
            <a:spAutoFit/>
          </a:bodyPr>
          <a:lstStyle/>
          <a:p>
            <a:pPr defTabSz="448056">
              <a:spcAft>
                <a:spcPts val="600"/>
              </a:spcAft>
            </a:pPr>
            <a:r>
              <a:rPr lang="fr-FR" sz="2400" dirty="0">
                <a:solidFill>
                  <a:schemeClr val="bg2"/>
                </a:solidFill>
              </a:rPr>
              <a:t>Dans </a:t>
            </a:r>
            <a:r>
              <a:rPr lang="fr-FR" sz="2400" dirty="0" err="1">
                <a:solidFill>
                  <a:schemeClr val="bg2"/>
                </a:solidFill>
              </a:rPr>
              <a:t>OpenFlow</a:t>
            </a:r>
            <a:r>
              <a:rPr lang="fr-FR" sz="2400" dirty="0">
                <a:solidFill>
                  <a:schemeClr val="bg2"/>
                </a:solidFill>
              </a:rPr>
              <a:t>, les décisions de routage sont prises par le contrôleur pour chaque flux de données et poussées dans les switches sous forme de simples instructions de commutation.</a:t>
            </a:r>
            <a:endParaRPr lang="fr-FR" sz="2400" b="1" dirty="0">
              <a:solidFill>
                <a:schemeClr val="bg2"/>
              </a:solidFill>
            </a:endParaRPr>
          </a:p>
        </p:txBody>
      </p:sp>
      <p:sp>
        <p:nvSpPr>
          <p:cNvPr id="3" name="ZoneTexte 2">
            <a:extLst>
              <a:ext uri="{FF2B5EF4-FFF2-40B4-BE49-F238E27FC236}">
                <a16:creationId xmlns:a16="http://schemas.microsoft.com/office/drawing/2014/main" id="{47EBD5E0-E748-A3E9-5959-8AC63B4822CB}"/>
              </a:ext>
            </a:extLst>
          </p:cNvPr>
          <p:cNvSpPr txBox="1"/>
          <p:nvPr/>
        </p:nvSpPr>
        <p:spPr>
          <a:xfrm>
            <a:off x="1826178" y="42616"/>
            <a:ext cx="11190914" cy="923330"/>
          </a:xfrm>
          <a:prstGeom prst="rect">
            <a:avLst/>
          </a:prstGeom>
          <a:noFill/>
        </p:spPr>
        <p:txBody>
          <a:bodyPr wrap="square" rtlCol="0">
            <a:spAutoFit/>
          </a:bodyPr>
          <a:lstStyle/>
          <a:p>
            <a:pPr defTabSz="448056">
              <a:spcAft>
                <a:spcPts val="600"/>
              </a:spcAft>
            </a:pPr>
            <a:r>
              <a:rPr lang="fr-FR" sz="5400" b="1" dirty="0" err="1">
                <a:solidFill>
                  <a:schemeClr val="bg2"/>
                </a:solidFill>
              </a:rPr>
              <a:t>OpenFlow</a:t>
            </a:r>
            <a:r>
              <a:rPr lang="fr-FR" sz="5400" b="1" dirty="0">
                <a:solidFill>
                  <a:schemeClr val="bg2"/>
                </a:solidFill>
              </a:rPr>
              <a:t> : Fonctionnement</a:t>
            </a:r>
          </a:p>
        </p:txBody>
      </p:sp>
      <p:pic>
        <p:nvPicPr>
          <p:cNvPr id="7" name="Image 6" descr="Une image contenant diagramme&#10;&#10;Description générée automatiquement">
            <a:extLst>
              <a:ext uri="{FF2B5EF4-FFF2-40B4-BE49-F238E27FC236}">
                <a16:creationId xmlns:a16="http://schemas.microsoft.com/office/drawing/2014/main" id="{81640309-BAEC-D10C-1518-F85242E38E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6351" y="984992"/>
            <a:ext cx="6960026" cy="4556249"/>
          </a:xfrm>
          <a:prstGeom prst="rect">
            <a:avLst/>
          </a:prstGeom>
        </p:spPr>
      </p:pic>
    </p:spTree>
    <p:extLst>
      <p:ext uri="{BB962C8B-B14F-4D97-AF65-F5344CB8AC3E}">
        <p14:creationId xmlns:p14="http://schemas.microsoft.com/office/powerpoint/2010/main" val="3301923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19224EC0-CA19-CDCB-6DCF-6D3BE42F179F}"/>
              </a:ext>
            </a:extLst>
          </p:cNvPr>
          <p:cNvSpPr txBox="1"/>
          <p:nvPr/>
        </p:nvSpPr>
        <p:spPr>
          <a:xfrm>
            <a:off x="145624" y="1286934"/>
            <a:ext cx="9472387" cy="3785652"/>
          </a:xfrm>
          <a:prstGeom prst="rect">
            <a:avLst/>
          </a:prstGeom>
          <a:noFill/>
        </p:spPr>
        <p:txBody>
          <a:bodyPr wrap="square" rtlCol="0">
            <a:spAutoFit/>
          </a:bodyPr>
          <a:lstStyle/>
          <a:p>
            <a:pPr defTabSz="448056">
              <a:spcAft>
                <a:spcPts val="600"/>
              </a:spcAft>
            </a:pPr>
            <a:r>
              <a:rPr lang="fr-FR" sz="2000" dirty="0" err="1">
                <a:solidFill>
                  <a:schemeClr val="bg2"/>
                </a:solidFill>
              </a:rPr>
              <a:t>OpenFlow</a:t>
            </a:r>
            <a:r>
              <a:rPr lang="fr-FR" sz="2000" dirty="0">
                <a:solidFill>
                  <a:schemeClr val="bg2"/>
                </a:solidFill>
              </a:rPr>
              <a:t> a été conçu pour la gestion du trafic réseau entre les commutateurs et les routeurs de différents modèles et de différents fournisseurs. </a:t>
            </a:r>
          </a:p>
          <a:p>
            <a:pPr defTabSz="448056">
              <a:spcAft>
                <a:spcPts val="600"/>
              </a:spcAft>
            </a:pPr>
            <a:endParaRPr lang="fr-FR" sz="2000" dirty="0">
              <a:solidFill>
                <a:schemeClr val="bg2"/>
              </a:solidFill>
            </a:endParaRPr>
          </a:p>
          <a:p>
            <a:pPr defTabSz="448056">
              <a:spcAft>
                <a:spcPts val="600"/>
              </a:spcAft>
            </a:pPr>
            <a:r>
              <a:rPr lang="fr-FR" sz="2000" dirty="0" err="1">
                <a:solidFill>
                  <a:schemeClr val="bg2"/>
                </a:solidFill>
              </a:rPr>
              <a:t>OpenFlow</a:t>
            </a:r>
            <a:r>
              <a:rPr lang="fr-FR" sz="2000" dirty="0">
                <a:solidFill>
                  <a:schemeClr val="bg2"/>
                </a:solidFill>
              </a:rPr>
              <a:t> </a:t>
            </a:r>
            <a:r>
              <a:rPr lang="fr-FR" sz="2000" b="1" dirty="0">
                <a:solidFill>
                  <a:schemeClr val="bg2"/>
                </a:solidFill>
              </a:rPr>
              <a:t>sépare la programmation des commutateurs et des routeurs de leur matériel afin qu'aucune configuration matérielle ne soit nécessaire</a:t>
            </a:r>
            <a:r>
              <a:rPr lang="fr-FR" sz="2000" dirty="0">
                <a:solidFill>
                  <a:schemeClr val="bg2"/>
                </a:solidFill>
              </a:rPr>
              <a:t> et que tout le contrôle puisse être atteint de manière flexible via le logiciel. </a:t>
            </a:r>
          </a:p>
          <a:p>
            <a:pPr defTabSz="448056">
              <a:spcAft>
                <a:spcPts val="600"/>
              </a:spcAft>
            </a:pPr>
            <a:endParaRPr lang="fr-FR" sz="2000" dirty="0">
              <a:solidFill>
                <a:schemeClr val="bg2"/>
              </a:solidFill>
            </a:endParaRPr>
          </a:p>
          <a:p>
            <a:pPr defTabSz="448056">
              <a:spcAft>
                <a:spcPts val="600"/>
              </a:spcAft>
            </a:pPr>
            <a:r>
              <a:rPr lang="fr-FR" sz="2000" dirty="0">
                <a:solidFill>
                  <a:schemeClr val="bg2"/>
                </a:solidFill>
              </a:rPr>
              <a:t>L'Université de Californie à Berkeley et l'Université de Stanford ont collaboré pendant six ans avant qu'</a:t>
            </a:r>
            <a:r>
              <a:rPr lang="fr-FR" sz="2000" dirty="0" err="1">
                <a:solidFill>
                  <a:schemeClr val="bg2"/>
                </a:solidFill>
              </a:rPr>
              <a:t>OpenFlow</a:t>
            </a:r>
            <a:r>
              <a:rPr lang="fr-FR" sz="2000" dirty="0">
                <a:solidFill>
                  <a:schemeClr val="bg2"/>
                </a:solidFill>
              </a:rPr>
              <a:t> ne soit finalement rendu public en 2011.</a:t>
            </a:r>
            <a:endParaRPr lang="fr-FR" sz="2000" b="1" dirty="0">
              <a:solidFill>
                <a:schemeClr val="bg2"/>
              </a:solidFill>
            </a:endParaRPr>
          </a:p>
        </p:txBody>
      </p:sp>
      <p:sp>
        <p:nvSpPr>
          <p:cNvPr id="3" name="ZoneTexte 2">
            <a:extLst>
              <a:ext uri="{FF2B5EF4-FFF2-40B4-BE49-F238E27FC236}">
                <a16:creationId xmlns:a16="http://schemas.microsoft.com/office/drawing/2014/main" id="{47EBD5E0-E748-A3E9-5959-8AC63B4822CB}"/>
              </a:ext>
            </a:extLst>
          </p:cNvPr>
          <p:cNvSpPr txBox="1"/>
          <p:nvPr/>
        </p:nvSpPr>
        <p:spPr>
          <a:xfrm>
            <a:off x="1826178" y="42616"/>
            <a:ext cx="11190914" cy="923330"/>
          </a:xfrm>
          <a:prstGeom prst="rect">
            <a:avLst/>
          </a:prstGeom>
          <a:noFill/>
        </p:spPr>
        <p:txBody>
          <a:bodyPr wrap="square" rtlCol="0">
            <a:spAutoFit/>
          </a:bodyPr>
          <a:lstStyle/>
          <a:p>
            <a:pPr defTabSz="448056">
              <a:spcAft>
                <a:spcPts val="600"/>
              </a:spcAft>
            </a:pPr>
            <a:r>
              <a:rPr lang="fr-FR" sz="5400" b="1" dirty="0" err="1">
                <a:solidFill>
                  <a:schemeClr val="bg2"/>
                </a:solidFill>
              </a:rPr>
              <a:t>OpenFlow</a:t>
            </a:r>
            <a:r>
              <a:rPr lang="fr-FR" sz="5400" b="1" dirty="0">
                <a:solidFill>
                  <a:schemeClr val="bg2"/>
                </a:solidFill>
              </a:rPr>
              <a:t> : Fonctionnement</a:t>
            </a:r>
          </a:p>
        </p:txBody>
      </p:sp>
      <p:pic>
        <p:nvPicPr>
          <p:cNvPr id="6" name="Image 5" descr="Une image contenant logo&#10;&#10;Description générée automatiquement">
            <a:extLst>
              <a:ext uri="{FF2B5EF4-FFF2-40B4-BE49-F238E27FC236}">
                <a16:creationId xmlns:a16="http://schemas.microsoft.com/office/drawing/2014/main" id="{C8977DB1-8C9D-C871-6617-BBC78080C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263" y="974441"/>
            <a:ext cx="2143125" cy="2143125"/>
          </a:xfrm>
          <a:prstGeom prst="rect">
            <a:avLst/>
          </a:prstGeom>
        </p:spPr>
      </p:pic>
      <p:pic>
        <p:nvPicPr>
          <p:cNvPr id="9" name="Image 8" descr="Une image contenant logo&#10;&#10;Description générée automatiquement">
            <a:extLst>
              <a:ext uri="{FF2B5EF4-FFF2-40B4-BE49-F238E27FC236}">
                <a16:creationId xmlns:a16="http://schemas.microsoft.com/office/drawing/2014/main" id="{E7273DB4-D8F3-AE24-D994-570DD3AE08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09717" y="3651920"/>
            <a:ext cx="2212121" cy="1244318"/>
          </a:xfrm>
          <a:prstGeom prst="rect">
            <a:avLst/>
          </a:prstGeom>
        </p:spPr>
      </p:pic>
    </p:spTree>
    <p:extLst>
      <p:ext uri="{BB962C8B-B14F-4D97-AF65-F5344CB8AC3E}">
        <p14:creationId xmlns:p14="http://schemas.microsoft.com/office/powerpoint/2010/main" val="32502566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19224EC0-CA19-CDCB-6DCF-6D3BE42F179F}"/>
              </a:ext>
            </a:extLst>
          </p:cNvPr>
          <p:cNvSpPr txBox="1"/>
          <p:nvPr/>
        </p:nvSpPr>
        <p:spPr>
          <a:xfrm>
            <a:off x="145624" y="1286934"/>
            <a:ext cx="9472387" cy="1323439"/>
          </a:xfrm>
          <a:prstGeom prst="rect">
            <a:avLst/>
          </a:prstGeom>
          <a:noFill/>
        </p:spPr>
        <p:txBody>
          <a:bodyPr wrap="square" rtlCol="0">
            <a:spAutoFit/>
          </a:bodyPr>
          <a:lstStyle/>
          <a:p>
            <a:r>
              <a:rPr lang="fr-FR" sz="2000" dirty="0">
                <a:solidFill>
                  <a:schemeClr val="bg2"/>
                </a:solidFill>
                <a:effectLst/>
              </a:rPr>
              <a:t>Il existe deux types de commutateurs </a:t>
            </a:r>
            <a:r>
              <a:rPr lang="fr-FR" sz="2000" dirty="0" err="1">
                <a:solidFill>
                  <a:schemeClr val="bg2"/>
                </a:solidFill>
                <a:effectLst/>
              </a:rPr>
              <a:t>OpenFlow</a:t>
            </a:r>
            <a:r>
              <a:rPr lang="fr-FR" sz="2000" dirty="0">
                <a:solidFill>
                  <a:schemeClr val="bg2"/>
                </a:solidFill>
                <a:effectLst/>
              </a:rPr>
              <a:t> : </a:t>
            </a:r>
            <a:r>
              <a:rPr lang="fr-FR" sz="2000" dirty="0" err="1">
                <a:solidFill>
                  <a:schemeClr val="bg2"/>
                </a:solidFill>
                <a:effectLst/>
              </a:rPr>
              <a:t>OpenFlow</a:t>
            </a:r>
            <a:r>
              <a:rPr lang="fr-FR" sz="2000" dirty="0">
                <a:solidFill>
                  <a:schemeClr val="bg2"/>
                </a:solidFill>
                <a:effectLst/>
              </a:rPr>
              <a:t> uniquement et </a:t>
            </a:r>
            <a:r>
              <a:rPr lang="fr-FR" sz="2000" dirty="0" err="1">
                <a:solidFill>
                  <a:schemeClr val="bg2"/>
                </a:solidFill>
                <a:effectLst/>
              </a:rPr>
              <a:t>OpenFlow</a:t>
            </a:r>
            <a:r>
              <a:rPr lang="fr-FR" sz="2000" dirty="0">
                <a:solidFill>
                  <a:schemeClr val="bg2"/>
                </a:solidFill>
                <a:effectLst/>
              </a:rPr>
              <a:t> hybride.</a:t>
            </a:r>
          </a:p>
          <a:p>
            <a:endParaRPr lang="fr-FR" sz="2000" b="1" dirty="0">
              <a:solidFill>
                <a:schemeClr val="bg2"/>
              </a:solidFill>
            </a:endParaRPr>
          </a:p>
          <a:p>
            <a:endParaRPr lang="fr-FR" sz="2000" b="1" dirty="0">
              <a:solidFill>
                <a:schemeClr val="bg2"/>
              </a:solidFill>
            </a:endParaRPr>
          </a:p>
        </p:txBody>
      </p:sp>
      <p:sp>
        <p:nvSpPr>
          <p:cNvPr id="3" name="ZoneTexte 2">
            <a:extLst>
              <a:ext uri="{FF2B5EF4-FFF2-40B4-BE49-F238E27FC236}">
                <a16:creationId xmlns:a16="http://schemas.microsoft.com/office/drawing/2014/main" id="{47EBD5E0-E748-A3E9-5959-8AC63B4822CB}"/>
              </a:ext>
            </a:extLst>
          </p:cNvPr>
          <p:cNvSpPr txBox="1"/>
          <p:nvPr/>
        </p:nvSpPr>
        <p:spPr>
          <a:xfrm>
            <a:off x="1826178" y="42616"/>
            <a:ext cx="11190914" cy="954107"/>
          </a:xfrm>
          <a:prstGeom prst="rect">
            <a:avLst/>
          </a:prstGeom>
          <a:noFill/>
        </p:spPr>
        <p:txBody>
          <a:bodyPr wrap="square" rtlCol="0">
            <a:spAutoFit/>
          </a:bodyPr>
          <a:lstStyle/>
          <a:p>
            <a:r>
              <a:rPr lang="fr-FR" sz="2800" b="1" dirty="0">
                <a:solidFill>
                  <a:schemeClr val="bg2"/>
                </a:solidFill>
                <a:effectLst/>
              </a:rPr>
              <a:t>Commutateurs </a:t>
            </a:r>
            <a:r>
              <a:rPr lang="fr-FR" sz="2800" b="1" dirty="0" err="1">
                <a:solidFill>
                  <a:schemeClr val="bg2"/>
                </a:solidFill>
                <a:effectLst/>
              </a:rPr>
              <a:t>OpenFlow</a:t>
            </a:r>
            <a:r>
              <a:rPr lang="fr-FR" sz="2800" b="1" dirty="0">
                <a:solidFill>
                  <a:schemeClr val="bg2"/>
                </a:solidFill>
                <a:effectLst/>
              </a:rPr>
              <a:t> uniquement par rapport aux commutateurs hybrides </a:t>
            </a:r>
            <a:r>
              <a:rPr lang="fr-FR" sz="2800" b="1" dirty="0" err="1">
                <a:solidFill>
                  <a:schemeClr val="bg2"/>
                </a:solidFill>
                <a:effectLst/>
              </a:rPr>
              <a:t>OpenFlow</a:t>
            </a:r>
            <a:endParaRPr lang="fr-FR" sz="2800" b="1" dirty="0">
              <a:solidFill>
                <a:schemeClr val="bg2"/>
              </a:solidFill>
            </a:endParaRPr>
          </a:p>
        </p:txBody>
      </p:sp>
      <p:pic>
        <p:nvPicPr>
          <p:cNvPr id="6" name="Image 5" descr="Une image contenant logo&#10;&#10;Description générée automatiquement">
            <a:extLst>
              <a:ext uri="{FF2B5EF4-FFF2-40B4-BE49-F238E27FC236}">
                <a16:creationId xmlns:a16="http://schemas.microsoft.com/office/drawing/2014/main" id="{C8977DB1-8C9D-C871-6617-BBC78080C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263" y="974441"/>
            <a:ext cx="2143125" cy="2143125"/>
          </a:xfrm>
          <a:prstGeom prst="rect">
            <a:avLst/>
          </a:prstGeom>
        </p:spPr>
      </p:pic>
      <p:pic>
        <p:nvPicPr>
          <p:cNvPr id="9" name="Image 8" descr="Une image contenant logo&#10;&#10;Description générée automatiquement">
            <a:extLst>
              <a:ext uri="{FF2B5EF4-FFF2-40B4-BE49-F238E27FC236}">
                <a16:creationId xmlns:a16="http://schemas.microsoft.com/office/drawing/2014/main" id="{E7273DB4-D8F3-AE24-D994-570DD3AE08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09717" y="3651920"/>
            <a:ext cx="2212121" cy="1244318"/>
          </a:xfrm>
          <a:prstGeom prst="rect">
            <a:avLst/>
          </a:prstGeom>
        </p:spPr>
      </p:pic>
    </p:spTree>
    <p:extLst>
      <p:ext uri="{BB962C8B-B14F-4D97-AF65-F5344CB8AC3E}">
        <p14:creationId xmlns:p14="http://schemas.microsoft.com/office/powerpoint/2010/main" val="2632804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a:solidFill>
                  <a:schemeClr val="tx1"/>
                </a:solidFill>
                <a:latin typeface="+mn-lt"/>
                <a:ea typeface="+mn-ea"/>
                <a:cs typeface="+mn-cs"/>
              </a:rPr>
              <a:t>Les sujets abordés</a:t>
            </a:r>
            <a:endParaRPr lang="fr-FR" sz="2400"/>
          </a:p>
        </p:txBody>
      </p:sp>
      <p:sp>
        <p:nvSpPr>
          <p:cNvPr id="4" name="ZoneTexte 3">
            <a:extLst>
              <a:ext uri="{FF2B5EF4-FFF2-40B4-BE49-F238E27FC236}">
                <a16:creationId xmlns:a16="http://schemas.microsoft.com/office/drawing/2014/main" id="{19224EC0-CA19-CDCB-6DCF-6D3BE42F179F}"/>
              </a:ext>
            </a:extLst>
          </p:cNvPr>
          <p:cNvSpPr txBox="1"/>
          <p:nvPr/>
        </p:nvSpPr>
        <p:spPr>
          <a:xfrm>
            <a:off x="511728" y="2232938"/>
            <a:ext cx="11190914" cy="923330"/>
          </a:xfrm>
          <a:prstGeom prst="rect">
            <a:avLst/>
          </a:prstGeom>
          <a:noFill/>
        </p:spPr>
        <p:txBody>
          <a:bodyPr wrap="square" rtlCol="0">
            <a:spAutoFit/>
          </a:bodyPr>
          <a:lstStyle/>
          <a:p>
            <a:pPr defTabSz="448056">
              <a:spcAft>
                <a:spcPts val="600"/>
              </a:spcAft>
            </a:pPr>
            <a:r>
              <a:rPr lang="fr-FR" sz="5400" b="1" dirty="0">
                <a:solidFill>
                  <a:schemeClr val="bg2"/>
                </a:solidFill>
              </a:rPr>
              <a:t>SDN : Software </a:t>
            </a:r>
            <a:r>
              <a:rPr lang="fr-FR" sz="5400" b="1" dirty="0" err="1">
                <a:solidFill>
                  <a:schemeClr val="bg2"/>
                </a:solidFill>
              </a:rPr>
              <a:t>Defined</a:t>
            </a:r>
            <a:r>
              <a:rPr lang="fr-FR" sz="5400" b="1" dirty="0">
                <a:solidFill>
                  <a:schemeClr val="bg2"/>
                </a:solidFill>
              </a:rPr>
              <a:t> Network</a:t>
            </a:r>
          </a:p>
        </p:txBody>
      </p:sp>
    </p:spTree>
    <p:extLst>
      <p:ext uri="{BB962C8B-B14F-4D97-AF65-F5344CB8AC3E}">
        <p14:creationId xmlns:p14="http://schemas.microsoft.com/office/powerpoint/2010/main" val="15860126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19224EC0-CA19-CDCB-6DCF-6D3BE42F179F}"/>
              </a:ext>
            </a:extLst>
          </p:cNvPr>
          <p:cNvSpPr txBox="1"/>
          <p:nvPr/>
        </p:nvSpPr>
        <p:spPr>
          <a:xfrm>
            <a:off x="145624" y="1286934"/>
            <a:ext cx="9472387" cy="1323439"/>
          </a:xfrm>
          <a:prstGeom prst="rect">
            <a:avLst/>
          </a:prstGeom>
          <a:noFill/>
        </p:spPr>
        <p:txBody>
          <a:bodyPr wrap="square" rtlCol="0">
            <a:spAutoFit/>
          </a:bodyPr>
          <a:lstStyle/>
          <a:p>
            <a:r>
              <a:rPr lang="fr-FR" sz="2000" dirty="0">
                <a:solidFill>
                  <a:schemeClr val="bg2"/>
                </a:solidFill>
                <a:effectLst/>
              </a:rPr>
              <a:t>Il existe deux types de commutateurs </a:t>
            </a:r>
            <a:r>
              <a:rPr lang="fr-FR" sz="2000" dirty="0" err="1">
                <a:solidFill>
                  <a:schemeClr val="bg2"/>
                </a:solidFill>
                <a:effectLst/>
              </a:rPr>
              <a:t>OpenFlow</a:t>
            </a:r>
            <a:r>
              <a:rPr lang="fr-FR" sz="2000" dirty="0">
                <a:solidFill>
                  <a:schemeClr val="bg2"/>
                </a:solidFill>
                <a:effectLst/>
              </a:rPr>
              <a:t> : </a:t>
            </a:r>
            <a:r>
              <a:rPr lang="fr-FR" sz="2000" dirty="0" err="1">
                <a:solidFill>
                  <a:schemeClr val="bg2"/>
                </a:solidFill>
                <a:effectLst/>
              </a:rPr>
              <a:t>OpenFlow</a:t>
            </a:r>
            <a:r>
              <a:rPr lang="fr-FR" sz="2000" dirty="0">
                <a:solidFill>
                  <a:schemeClr val="bg2"/>
                </a:solidFill>
                <a:effectLst/>
              </a:rPr>
              <a:t> uniquement et </a:t>
            </a:r>
            <a:r>
              <a:rPr lang="fr-FR" sz="2000" dirty="0" err="1">
                <a:solidFill>
                  <a:schemeClr val="bg2"/>
                </a:solidFill>
                <a:effectLst/>
              </a:rPr>
              <a:t>OpenFlow</a:t>
            </a:r>
            <a:r>
              <a:rPr lang="fr-FR" sz="2000" dirty="0">
                <a:solidFill>
                  <a:schemeClr val="bg2"/>
                </a:solidFill>
                <a:effectLst/>
              </a:rPr>
              <a:t> hybride.</a:t>
            </a:r>
          </a:p>
          <a:p>
            <a:endParaRPr lang="fr-FR" sz="2000" b="1" dirty="0">
              <a:solidFill>
                <a:schemeClr val="bg2"/>
              </a:solidFill>
            </a:endParaRPr>
          </a:p>
          <a:p>
            <a:endParaRPr lang="fr-FR" sz="2000" b="1" dirty="0">
              <a:solidFill>
                <a:schemeClr val="bg2"/>
              </a:solidFill>
            </a:endParaRPr>
          </a:p>
        </p:txBody>
      </p:sp>
      <p:sp>
        <p:nvSpPr>
          <p:cNvPr id="3" name="ZoneTexte 2">
            <a:extLst>
              <a:ext uri="{FF2B5EF4-FFF2-40B4-BE49-F238E27FC236}">
                <a16:creationId xmlns:a16="http://schemas.microsoft.com/office/drawing/2014/main" id="{47EBD5E0-E748-A3E9-5959-8AC63B4822CB}"/>
              </a:ext>
            </a:extLst>
          </p:cNvPr>
          <p:cNvSpPr txBox="1"/>
          <p:nvPr/>
        </p:nvSpPr>
        <p:spPr>
          <a:xfrm>
            <a:off x="1826178" y="42616"/>
            <a:ext cx="11190914" cy="954107"/>
          </a:xfrm>
          <a:prstGeom prst="rect">
            <a:avLst/>
          </a:prstGeom>
          <a:noFill/>
        </p:spPr>
        <p:txBody>
          <a:bodyPr wrap="square" rtlCol="0">
            <a:spAutoFit/>
          </a:bodyPr>
          <a:lstStyle/>
          <a:p>
            <a:r>
              <a:rPr lang="fr-FR" sz="2800" b="1" dirty="0">
                <a:solidFill>
                  <a:schemeClr val="bg2"/>
                </a:solidFill>
                <a:effectLst/>
              </a:rPr>
              <a:t>Commutateurs </a:t>
            </a:r>
            <a:r>
              <a:rPr lang="fr-FR" sz="2800" b="1" dirty="0" err="1">
                <a:solidFill>
                  <a:schemeClr val="bg2"/>
                </a:solidFill>
                <a:effectLst/>
              </a:rPr>
              <a:t>OpenFlow</a:t>
            </a:r>
            <a:r>
              <a:rPr lang="fr-FR" sz="2800" b="1" dirty="0">
                <a:solidFill>
                  <a:schemeClr val="bg2"/>
                </a:solidFill>
                <a:effectLst/>
              </a:rPr>
              <a:t> uniquement par rapport aux commutateurs hybrides </a:t>
            </a:r>
            <a:r>
              <a:rPr lang="fr-FR" sz="2800" b="1" dirty="0" err="1">
                <a:solidFill>
                  <a:schemeClr val="bg2"/>
                </a:solidFill>
                <a:effectLst/>
              </a:rPr>
              <a:t>OpenFlow</a:t>
            </a:r>
            <a:endParaRPr lang="fr-FR" sz="2800" b="1" dirty="0">
              <a:solidFill>
                <a:schemeClr val="bg2"/>
              </a:solidFill>
            </a:endParaRPr>
          </a:p>
        </p:txBody>
      </p:sp>
      <p:pic>
        <p:nvPicPr>
          <p:cNvPr id="6" name="Image 5" descr="Une image contenant logo&#10;&#10;Description générée automatiquement">
            <a:extLst>
              <a:ext uri="{FF2B5EF4-FFF2-40B4-BE49-F238E27FC236}">
                <a16:creationId xmlns:a16="http://schemas.microsoft.com/office/drawing/2014/main" id="{C8977DB1-8C9D-C871-6617-BBC78080C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263" y="974441"/>
            <a:ext cx="2143125" cy="2143125"/>
          </a:xfrm>
          <a:prstGeom prst="rect">
            <a:avLst/>
          </a:prstGeom>
        </p:spPr>
      </p:pic>
      <p:pic>
        <p:nvPicPr>
          <p:cNvPr id="9" name="Image 8" descr="Une image contenant logo&#10;&#10;Description générée automatiquement">
            <a:extLst>
              <a:ext uri="{FF2B5EF4-FFF2-40B4-BE49-F238E27FC236}">
                <a16:creationId xmlns:a16="http://schemas.microsoft.com/office/drawing/2014/main" id="{E7273DB4-D8F3-AE24-D994-570DD3AE08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09717" y="3651920"/>
            <a:ext cx="2212121" cy="1244318"/>
          </a:xfrm>
          <a:prstGeom prst="rect">
            <a:avLst/>
          </a:prstGeom>
        </p:spPr>
      </p:pic>
      <p:sp>
        <p:nvSpPr>
          <p:cNvPr id="5" name="ZoneTexte 4">
            <a:extLst>
              <a:ext uri="{FF2B5EF4-FFF2-40B4-BE49-F238E27FC236}">
                <a16:creationId xmlns:a16="http://schemas.microsoft.com/office/drawing/2014/main" id="{461F92C4-D378-4289-13C3-C0A40C49ABCC}"/>
              </a:ext>
            </a:extLst>
          </p:cNvPr>
          <p:cNvSpPr txBox="1"/>
          <p:nvPr/>
        </p:nvSpPr>
        <p:spPr>
          <a:xfrm>
            <a:off x="213520" y="2407904"/>
            <a:ext cx="9253679" cy="1200329"/>
          </a:xfrm>
          <a:prstGeom prst="rect">
            <a:avLst/>
          </a:prstGeom>
          <a:noFill/>
        </p:spPr>
        <p:txBody>
          <a:bodyPr wrap="square">
            <a:spAutoFit/>
          </a:bodyPr>
          <a:lstStyle/>
          <a:p>
            <a:r>
              <a:rPr lang="fr-FR" dirty="0">
                <a:solidFill>
                  <a:schemeClr val="bg2"/>
                </a:solidFill>
                <a:effectLst/>
              </a:rPr>
              <a:t>Les commutateurs </a:t>
            </a:r>
            <a:r>
              <a:rPr lang="fr-FR" b="1" dirty="0" err="1">
                <a:solidFill>
                  <a:schemeClr val="bg2"/>
                </a:solidFill>
                <a:effectLst/>
              </a:rPr>
              <a:t>OpenFlow</a:t>
            </a:r>
            <a:r>
              <a:rPr lang="fr-FR" b="1" dirty="0">
                <a:solidFill>
                  <a:schemeClr val="bg2"/>
                </a:solidFill>
                <a:effectLst/>
              </a:rPr>
              <a:t> uniquement sont des «commutateurs stupides» n'ayant qu'un plan de données/transfert et aucun moyen de prendre des décisions locales. </a:t>
            </a:r>
            <a:r>
              <a:rPr lang="fr-FR" dirty="0">
                <a:solidFill>
                  <a:schemeClr val="bg2"/>
                </a:solidFill>
                <a:effectLst/>
              </a:rPr>
              <a:t>Tous les paquets sont traités par le pipeline </a:t>
            </a:r>
            <a:r>
              <a:rPr lang="fr-FR" dirty="0" err="1">
                <a:solidFill>
                  <a:schemeClr val="bg2"/>
                </a:solidFill>
                <a:effectLst/>
              </a:rPr>
              <a:t>OpenFlow</a:t>
            </a:r>
            <a:r>
              <a:rPr lang="fr-FR" dirty="0">
                <a:solidFill>
                  <a:schemeClr val="bg2"/>
                </a:solidFill>
                <a:effectLst/>
              </a:rPr>
              <a:t> et ne peuvent pas être traités autrement.</a:t>
            </a:r>
            <a:endParaRPr lang="en-US" dirty="0">
              <a:solidFill>
                <a:schemeClr val="bg2"/>
              </a:solidFill>
            </a:endParaRPr>
          </a:p>
        </p:txBody>
      </p:sp>
      <p:pic>
        <p:nvPicPr>
          <p:cNvPr id="8" name="Image 7" descr="Une image contenant logo&#10;&#10;Description générée automatiquement">
            <a:extLst>
              <a:ext uri="{FF2B5EF4-FFF2-40B4-BE49-F238E27FC236}">
                <a16:creationId xmlns:a16="http://schemas.microsoft.com/office/drawing/2014/main" id="{5C219D74-C89B-3153-1B1D-5ABBDCB89F63}"/>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737674" y="3381639"/>
            <a:ext cx="1663126" cy="2078907"/>
          </a:xfrm>
          <a:prstGeom prst="rect">
            <a:avLst/>
          </a:prstGeom>
        </p:spPr>
      </p:pic>
    </p:spTree>
    <p:extLst>
      <p:ext uri="{BB962C8B-B14F-4D97-AF65-F5344CB8AC3E}">
        <p14:creationId xmlns:p14="http://schemas.microsoft.com/office/powerpoint/2010/main" val="5397168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19224EC0-CA19-CDCB-6DCF-6D3BE42F179F}"/>
              </a:ext>
            </a:extLst>
          </p:cNvPr>
          <p:cNvSpPr txBox="1"/>
          <p:nvPr/>
        </p:nvSpPr>
        <p:spPr>
          <a:xfrm>
            <a:off x="145624" y="1286934"/>
            <a:ext cx="9472387" cy="1323439"/>
          </a:xfrm>
          <a:prstGeom prst="rect">
            <a:avLst/>
          </a:prstGeom>
          <a:noFill/>
        </p:spPr>
        <p:txBody>
          <a:bodyPr wrap="square" rtlCol="0">
            <a:spAutoFit/>
          </a:bodyPr>
          <a:lstStyle/>
          <a:p>
            <a:r>
              <a:rPr lang="fr-FR" sz="2000" dirty="0">
                <a:solidFill>
                  <a:schemeClr val="bg2"/>
                </a:solidFill>
                <a:effectLst/>
              </a:rPr>
              <a:t>Il existe deux types de commutateurs </a:t>
            </a:r>
            <a:r>
              <a:rPr lang="fr-FR" sz="2000" dirty="0" err="1">
                <a:solidFill>
                  <a:schemeClr val="bg2"/>
                </a:solidFill>
                <a:effectLst/>
              </a:rPr>
              <a:t>OpenFlow</a:t>
            </a:r>
            <a:r>
              <a:rPr lang="fr-FR" sz="2000" dirty="0">
                <a:solidFill>
                  <a:schemeClr val="bg2"/>
                </a:solidFill>
                <a:effectLst/>
              </a:rPr>
              <a:t> : </a:t>
            </a:r>
            <a:r>
              <a:rPr lang="fr-FR" sz="2000" dirty="0" err="1">
                <a:solidFill>
                  <a:schemeClr val="bg2"/>
                </a:solidFill>
                <a:effectLst/>
              </a:rPr>
              <a:t>OpenFlow</a:t>
            </a:r>
            <a:r>
              <a:rPr lang="fr-FR" sz="2000" dirty="0">
                <a:solidFill>
                  <a:schemeClr val="bg2"/>
                </a:solidFill>
                <a:effectLst/>
              </a:rPr>
              <a:t> uniquement et </a:t>
            </a:r>
            <a:r>
              <a:rPr lang="fr-FR" sz="2000" dirty="0" err="1">
                <a:solidFill>
                  <a:schemeClr val="bg2"/>
                </a:solidFill>
                <a:effectLst/>
              </a:rPr>
              <a:t>OpenFlow</a:t>
            </a:r>
            <a:r>
              <a:rPr lang="fr-FR" sz="2000" dirty="0">
                <a:solidFill>
                  <a:schemeClr val="bg2"/>
                </a:solidFill>
                <a:effectLst/>
              </a:rPr>
              <a:t> hybride.</a:t>
            </a:r>
          </a:p>
          <a:p>
            <a:endParaRPr lang="fr-FR" sz="2000" b="1" dirty="0">
              <a:solidFill>
                <a:schemeClr val="bg2"/>
              </a:solidFill>
            </a:endParaRPr>
          </a:p>
          <a:p>
            <a:endParaRPr lang="fr-FR" sz="2000" b="1" dirty="0">
              <a:solidFill>
                <a:schemeClr val="bg2"/>
              </a:solidFill>
            </a:endParaRPr>
          </a:p>
        </p:txBody>
      </p:sp>
      <p:sp>
        <p:nvSpPr>
          <p:cNvPr id="3" name="ZoneTexte 2">
            <a:extLst>
              <a:ext uri="{FF2B5EF4-FFF2-40B4-BE49-F238E27FC236}">
                <a16:creationId xmlns:a16="http://schemas.microsoft.com/office/drawing/2014/main" id="{47EBD5E0-E748-A3E9-5959-8AC63B4822CB}"/>
              </a:ext>
            </a:extLst>
          </p:cNvPr>
          <p:cNvSpPr txBox="1"/>
          <p:nvPr/>
        </p:nvSpPr>
        <p:spPr>
          <a:xfrm>
            <a:off x="1826178" y="42616"/>
            <a:ext cx="11190914" cy="954107"/>
          </a:xfrm>
          <a:prstGeom prst="rect">
            <a:avLst/>
          </a:prstGeom>
          <a:noFill/>
        </p:spPr>
        <p:txBody>
          <a:bodyPr wrap="square" rtlCol="0">
            <a:spAutoFit/>
          </a:bodyPr>
          <a:lstStyle/>
          <a:p>
            <a:r>
              <a:rPr lang="fr-FR" sz="2800" b="1" dirty="0">
                <a:solidFill>
                  <a:schemeClr val="bg2"/>
                </a:solidFill>
                <a:effectLst/>
              </a:rPr>
              <a:t>Commutateurs </a:t>
            </a:r>
            <a:r>
              <a:rPr lang="fr-FR" sz="2800" b="1" dirty="0" err="1">
                <a:solidFill>
                  <a:schemeClr val="bg2"/>
                </a:solidFill>
                <a:effectLst/>
              </a:rPr>
              <a:t>OpenFlow</a:t>
            </a:r>
            <a:r>
              <a:rPr lang="fr-FR" sz="2800" b="1" dirty="0">
                <a:solidFill>
                  <a:schemeClr val="bg2"/>
                </a:solidFill>
                <a:effectLst/>
              </a:rPr>
              <a:t> uniquement par rapport aux commutateurs hybrides </a:t>
            </a:r>
            <a:r>
              <a:rPr lang="fr-FR" sz="2800" b="1" dirty="0" err="1">
                <a:solidFill>
                  <a:schemeClr val="bg2"/>
                </a:solidFill>
                <a:effectLst/>
              </a:rPr>
              <a:t>OpenFlow</a:t>
            </a:r>
            <a:endParaRPr lang="fr-FR" sz="2800" b="1" dirty="0">
              <a:solidFill>
                <a:schemeClr val="bg2"/>
              </a:solidFill>
            </a:endParaRPr>
          </a:p>
        </p:txBody>
      </p:sp>
      <p:pic>
        <p:nvPicPr>
          <p:cNvPr id="6" name="Image 5" descr="Une image contenant logo&#10;&#10;Description générée automatiquement">
            <a:extLst>
              <a:ext uri="{FF2B5EF4-FFF2-40B4-BE49-F238E27FC236}">
                <a16:creationId xmlns:a16="http://schemas.microsoft.com/office/drawing/2014/main" id="{C8977DB1-8C9D-C871-6617-BBC78080C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263" y="974441"/>
            <a:ext cx="2143125" cy="2143125"/>
          </a:xfrm>
          <a:prstGeom prst="rect">
            <a:avLst/>
          </a:prstGeom>
        </p:spPr>
      </p:pic>
      <p:pic>
        <p:nvPicPr>
          <p:cNvPr id="9" name="Image 8" descr="Une image contenant logo&#10;&#10;Description générée automatiquement">
            <a:extLst>
              <a:ext uri="{FF2B5EF4-FFF2-40B4-BE49-F238E27FC236}">
                <a16:creationId xmlns:a16="http://schemas.microsoft.com/office/drawing/2014/main" id="{E7273DB4-D8F3-AE24-D994-570DD3AE08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09717" y="3651920"/>
            <a:ext cx="2212121" cy="1244318"/>
          </a:xfrm>
          <a:prstGeom prst="rect">
            <a:avLst/>
          </a:prstGeom>
        </p:spPr>
      </p:pic>
      <p:sp>
        <p:nvSpPr>
          <p:cNvPr id="5" name="ZoneTexte 4">
            <a:extLst>
              <a:ext uri="{FF2B5EF4-FFF2-40B4-BE49-F238E27FC236}">
                <a16:creationId xmlns:a16="http://schemas.microsoft.com/office/drawing/2014/main" id="{461F92C4-D378-4289-13C3-C0A40C49ABCC}"/>
              </a:ext>
            </a:extLst>
          </p:cNvPr>
          <p:cNvSpPr txBox="1"/>
          <p:nvPr/>
        </p:nvSpPr>
        <p:spPr>
          <a:xfrm>
            <a:off x="213520" y="2407904"/>
            <a:ext cx="9253679" cy="3139321"/>
          </a:xfrm>
          <a:prstGeom prst="rect">
            <a:avLst/>
          </a:prstGeom>
          <a:noFill/>
        </p:spPr>
        <p:txBody>
          <a:bodyPr wrap="square">
            <a:spAutoFit/>
          </a:bodyPr>
          <a:lstStyle/>
          <a:p>
            <a:r>
              <a:rPr lang="fr-FR" b="1" dirty="0">
                <a:solidFill>
                  <a:schemeClr val="bg2"/>
                </a:solidFill>
                <a:effectLst/>
              </a:rPr>
              <a:t>Les commutateurs hybrides </a:t>
            </a:r>
            <a:r>
              <a:rPr lang="fr-FR" b="1" dirty="0" err="1">
                <a:solidFill>
                  <a:schemeClr val="bg2"/>
                </a:solidFill>
                <a:effectLst/>
              </a:rPr>
              <a:t>OpenFlow</a:t>
            </a:r>
            <a:r>
              <a:rPr lang="fr-FR" dirty="0">
                <a:solidFill>
                  <a:schemeClr val="bg2"/>
                </a:solidFill>
                <a:effectLst/>
              </a:rPr>
              <a:t> prennent en charge à la fois le fonctionnement </a:t>
            </a:r>
            <a:r>
              <a:rPr lang="fr-FR" dirty="0" err="1">
                <a:solidFill>
                  <a:schemeClr val="bg2"/>
                </a:solidFill>
                <a:effectLst/>
              </a:rPr>
              <a:t>OpenFlow</a:t>
            </a:r>
            <a:r>
              <a:rPr lang="fr-FR" dirty="0">
                <a:solidFill>
                  <a:schemeClr val="bg2"/>
                </a:solidFill>
                <a:effectLst/>
              </a:rPr>
              <a:t> et le fonctionnement de commutation Ethernet normal. </a:t>
            </a:r>
          </a:p>
          <a:p>
            <a:endParaRPr lang="fr-FR" dirty="0">
              <a:solidFill>
                <a:schemeClr val="bg2"/>
              </a:solidFill>
            </a:endParaRPr>
          </a:p>
          <a:p>
            <a:r>
              <a:rPr lang="fr-FR" dirty="0">
                <a:solidFill>
                  <a:schemeClr val="bg2"/>
                </a:solidFill>
                <a:effectLst/>
              </a:rPr>
              <a:t>Cela signifie que vous pouvez utiliser la commutation Ethernet L2 traditionnelle, l'isolation VLAN, le routage L3, les ACL et le traitement QoS via le plan de contrôle local du commutateur tout en interagissant avec le pipeline </a:t>
            </a:r>
            <a:r>
              <a:rPr lang="fr-FR" dirty="0" err="1">
                <a:solidFill>
                  <a:schemeClr val="bg2"/>
                </a:solidFill>
                <a:effectLst/>
              </a:rPr>
              <a:t>OpenFlow</a:t>
            </a:r>
            <a:r>
              <a:rPr lang="fr-FR" dirty="0">
                <a:solidFill>
                  <a:schemeClr val="bg2"/>
                </a:solidFill>
                <a:effectLst/>
              </a:rPr>
              <a:t> à l'aide de divers mécanismes de classification.</a:t>
            </a:r>
            <a:endParaRPr lang="fr-FR" dirty="0">
              <a:solidFill>
                <a:schemeClr val="bg2"/>
              </a:solidFill>
            </a:endParaRPr>
          </a:p>
          <a:p>
            <a:r>
              <a:rPr lang="fr-FR" dirty="0">
                <a:solidFill>
                  <a:schemeClr val="bg2"/>
                </a:solidFill>
                <a:effectLst/>
              </a:rPr>
              <a:t>Vous pourriez avoir un commutateur avec la moitié de ses ports utilisant le routage et la commutation traditionnels, tandis que l'autre moitié est configurée pour </a:t>
            </a:r>
            <a:r>
              <a:rPr lang="fr-FR" dirty="0" err="1">
                <a:solidFill>
                  <a:schemeClr val="bg2"/>
                </a:solidFill>
                <a:effectLst/>
              </a:rPr>
              <a:t>OpenFlow</a:t>
            </a:r>
            <a:r>
              <a:rPr lang="fr-FR" dirty="0">
                <a:solidFill>
                  <a:schemeClr val="bg2"/>
                </a:solidFill>
                <a:effectLst/>
              </a:rPr>
              <a:t>.</a:t>
            </a:r>
            <a:endParaRPr lang="fr-FR" dirty="0">
              <a:solidFill>
                <a:schemeClr val="bg2"/>
              </a:solidFill>
            </a:endParaRPr>
          </a:p>
        </p:txBody>
      </p:sp>
    </p:spTree>
    <p:extLst>
      <p:ext uri="{BB962C8B-B14F-4D97-AF65-F5344CB8AC3E}">
        <p14:creationId xmlns:p14="http://schemas.microsoft.com/office/powerpoint/2010/main" val="8149413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19224EC0-CA19-CDCB-6DCF-6D3BE42F179F}"/>
              </a:ext>
            </a:extLst>
          </p:cNvPr>
          <p:cNvSpPr txBox="1"/>
          <p:nvPr/>
        </p:nvSpPr>
        <p:spPr>
          <a:xfrm>
            <a:off x="145624" y="1286934"/>
            <a:ext cx="9472387" cy="1015663"/>
          </a:xfrm>
          <a:prstGeom prst="rect">
            <a:avLst/>
          </a:prstGeom>
          <a:noFill/>
        </p:spPr>
        <p:txBody>
          <a:bodyPr wrap="square" rtlCol="0">
            <a:spAutoFit/>
          </a:bodyPr>
          <a:lstStyle/>
          <a:p>
            <a:r>
              <a:rPr lang="fr-FR" sz="2000" dirty="0" err="1">
                <a:solidFill>
                  <a:schemeClr val="bg2"/>
                </a:solidFill>
                <a:effectLst/>
              </a:rPr>
              <a:t>OpenFlow</a:t>
            </a:r>
            <a:r>
              <a:rPr lang="fr-FR" sz="2000" dirty="0">
                <a:solidFill>
                  <a:schemeClr val="bg2"/>
                </a:solidFill>
                <a:effectLst/>
              </a:rPr>
              <a:t> hybride</a:t>
            </a:r>
          </a:p>
          <a:p>
            <a:endParaRPr lang="fr-FR" sz="2000" b="1" dirty="0">
              <a:solidFill>
                <a:schemeClr val="bg2"/>
              </a:solidFill>
            </a:endParaRPr>
          </a:p>
          <a:p>
            <a:endParaRPr lang="fr-FR" sz="2000" b="1" dirty="0">
              <a:solidFill>
                <a:schemeClr val="bg2"/>
              </a:solidFill>
            </a:endParaRPr>
          </a:p>
        </p:txBody>
      </p:sp>
      <p:sp>
        <p:nvSpPr>
          <p:cNvPr id="3" name="ZoneTexte 2">
            <a:extLst>
              <a:ext uri="{FF2B5EF4-FFF2-40B4-BE49-F238E27FC236}">
                <a16:creationId xmlns:a16="http://schemas.microsoft.com/office/drawing/2014/main" id="{47EBD5E0-E748-A3E9-5959-8AC63B4822CB}"/>
              </a:ext>
            </a:extLst>
          </p:cNvPr>
          <p:cNvSpPr txBox="1"/>
          <p:nvPr/>
        </p:nvSpPr>
        <p:spPr>
          <a:xfrm>
            <a:off x="1826178" y="42616"/>
            <a:ext cx="11190914" cy="954107"/>
          </a:xfrm>
          <a:prstGeom prst="rect">
            <a:avLst/>
          </a:prstGeom>
          <a:noFill/>
        </p:spPr>
        <p:txBody>
          <a:bodyPr wrap="square" rtlCol="0">
            <a:spAutoFit/>
          </a:bodyPr>
          <a:lstStyle/>
          <a:p>
            <a:r>
              <a:rPr lang="fr-FR" sz="2800" b="1" dirty="0">
                <a:solidFill>
                  <a:schemeClr val="bg2"/>
                </a:solidFill>
                <a:effectLst/>
              </a:rPr>
              <a:t>Commutateurs </a:t>
            </a:r>
            <a:r>
              <a:rPr lang="fr-FR" sz="2800" b="1" dirty="0" err="1">
                <a:solidFill>
                  <a:schemeClr val="bg2"/>
                </a:solidFill>
                <a:effectLst/>
              </a:rPr>
              <a:t>OpenFlow</a:t>
            </a:r>
            <a:r>
              <a:rPr lang="fr-FR" sz="2800" b="1" dirty="0">
                <a:solidFill>
                  <a:schemeClr val="bg2"/>
                </a:solidFill>
                <a:effectLst/>
              </a:rPr>
              <a:t> uniquement par rapport aux commutateurs hybrides </a:t>
            </a:r>
            <a:r>
              <a:rPr lang="fr-FR" sz="2800" b="1" dirty="0" err="1">
                <a:solidFill>
                  <a:schemeClr val="bg2"/>
                </a:solidFill>
                <a:effectLst/>
              </a:rPr>
              <a:t>OpenFlow</a:t>
            </a:r>
            <a:endParaRPr lang="fr-FR" sz="2800" b="1" dirty="0">
              <a:solidFill>
                <a:schemeClr val="bg2"/>
              </a:solidFill>
            </a:endParaRPr>
          </a:p>
        </p:txBody>
      </p:sp>
      <p:pic>
        <p:nvPicPr>
          <p:cNvPr id="6" name="Image 5" descr="Une image contenant logo&#10;&#10;Description générée automatiquement">
            <a:extLst>
              <a:ext uri="{FF2B5EF4-FFF2-40B4-BE49-F238E27FC236}">
                <a16:creationId xmlns:a16="http://schemas.microsoft.com/office/drawing/2014/main" id="{C8977DB1-8C9D-C871-6617-BBC78080C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263" y="974441"/>
            <a:ext cx="2143125" cy="2143125"/>
          </a:xfrm>
          <a:prstGeom prst="rect">
            <a:avLst/>
          </a:prstGeom>
        </p:spPr>
      </p:pic>
      <p:pic>
        <p:nvPicPr>
          <p:cNvPr id="9" name="Image 8" descr="Une image contenant logo&#10;&#10;Description générée automatiquement">
            <a:extLst>
              <a:ext uri="{FF2B5EF4-FFF2-40B4-BE49-F238E27FC236}">
                <a16:creationId xmlns:a16="http://schemas.microsoft.com/office/drawing/2014/main" id="{E7273DB4-D8F3-AE24-D994-570DD3AE08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09717" y="3651920"/>
            <a:ext cx="2212121" cy="1244318"/>
          </a:xfrm>
          <a:prstGeom prst="rect">
            <a:avLst/>
          </a:prstGeom>
        </p:spPr>
      </p:pic>
      <p:pic>
        <p:nvPicPr>
          <p:cNvPr id="10" name="Image 9" descr="Une image contenant diagramme&#10;&#10;Description générée automatiquement">
            <a:extLst>
              <a:ext uri="{FF2B5EF4-FFF2-40B4-BE49-F238E27FC236}">
                <a16:creationId xmlns:a16="http://schemas.microsoft.com/office/drawing/2014/main" id="{31E5D7D2-B9CE-1A1D-8C51-18BB3C8B9F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0292" y="1934358"/>
            <a:ext cx="7514333" cy="3435124"/>
          </a:xfrm>
          <a:prstGeom prst="rect">
            <a:avLst/>
          </a:prstGeom>
        </p:spPr>
      </p:pic>
    </p:spTree>
    <p:extLst>
      <p:ext uri="{BB962C8B-B14F-4D97-AF65-F5344CB8AC3E}">
        <p14:creationId xmlns:p14="http://schemas.microsoft.com/office/powerpoint/2010/main" val="7025544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a:solidFill>
                  <a:schemeClr val="tx1"/>
                </a:solidFill>
                <a:latin typeface="+mn-lt"/>
                <a:ea typeface="+mn-ea"/>
                <a:cs typeface="+mn-cs"/>
              </a:rPr>
              <a:t>Les sujets abordés</a:t>
            </a:r>
            <a:endParaRPr lang="fr-FR" sz="2400"/>
          </a:p>
        </p:txBody>
      </p:sp>
      <p:pic>
        <p:nvPicPr>
          <p:cNvPr id="7" name="Image 6" descr="Une image contenant texte, fenêtre&#10;&#10;Description générée automatiquement">
            <a:extLst>
              <a:ext uri="{FF2B5EF4-FFF2-40B4-BE49-F238E27FC236}">
                <a16:creationId xmlns:a16="http://schemas.microsoft.com/office/drawing/2014/main" id="{0C4BCD77-1D83-5AFC-C25A-41BF9249C6A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080000" y="229447"/>
            <a:ext cx="6805251" cy="5103938"/>
          </a:xfrm>
          <a:prstGeom prst="rect">
            <a:avLst/>
          </a:prstGeom>
        </p:spPr>
      </p:pic>
      <p:pic>
        <p:nvPicPr>
          <p:cNvPr id="10" name="Image 9">
            <a:extLst>
              <a:ext uri="{FF2B5EF4-FFF2-40B4-BE49-F238E27FC236}">
                <a16:creationId xmlns:a16="http://schemas.microsoft.com/office/drawing/2014/main" id="{88BDCD23-C9F7-A90B-A013-84C46B459064}"/>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179513" y="1558250"/>
            <a:ext cx="2720975" cy="2720975"/>
          </a:xfrm>
          <a:prstGeom prst="rect">
            <a:avLst/>
          </a:prstGeom>
        </p:spPr>
      </p:pic>
    </p:spTree>
    <p:extLst>
      <p:ext uri="{BB962C8B-B14F-4D97-AF65-F5344CB8AC3E}">
        <p14:creationId xmlns:p14="http://schemas.microsoft.com/office/powerpoint/2010/main" val="32496195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a:solidFill>
                  <a:schemeClr val="tx1"/>
                </a:solidFill>
                <a:latin typeface="+mn-lt"/>
                <a:ea typeface="+mn-ea"/>
                <a:cs typeface="+mn-cs"/>
              </a:rPr>
              <a:t>Les sujets abordés</a:t>
            </a:r>
            <a:endParaRPr lang="fr-FR" sz="2400"/>
          </a:p>
        </p:txBody>
      </p:sp>
      <p:sp>
        <p:nvSpPr>
          <p:cNvPr id="4" name="ZoneTexte 3">
            <a:extLst>
              <a:ext uri="{FF2B5EF4-FFF2-40B4-BE49-F238E27FC236}">
                <a16:creationId xmlns:a16="http://schemas.microsoft.com/office/drawing/2014/main" id="{19224EC0-CA19-CDCB-6DCF-6D3BE42F179F}"/>
              </a:ext>
            </a:extLst>
          </p:cNvPr>
          <p:cNvSpPr txBox="1"/>
          <p:nvPr/>
        </p:nvSpPr>
        <p:spPr>
          <a:xfrm>
            <a:off x="5512353" y="1907180"/>
            <a:ext cx="2001630" cy="923330"/>
          </a:xfrm>
          <a:prstGeom prst="rect">
            <a:avLst/>
          </a:prstGeom>
          <a:noFill/>
        </p:spPr>
        <p:txBody>
          <a:bodyPr wrap="square" rtlCol="0">
            <a:spAutoFit/>
          </a:bodyPr>
          <a:lstStyle/>
          <a:p>
            <a:pPr defTabSz="448056">
              <a:spcAft>
                <a:spcPts val="600"/>
              </a:spcAft>
            </a:pPr>
            <a:r>
              <a:rPr lang="fr-FR" sz="5400" b="1" dirty="0">
                <a:solidFill>
                  <a:schemeClr val="bg2"/>
                </a:solidFill>
              </a:rPr>
              <a:t>Q/R</a:t>
            </a:r>
          </a:p>
        </p:txBody>
      </p:sp>
    </p:spTree>
    <p:extLst>
      <p:ext uri="{BB962C8B-B14F-4D97-AF65-F5344CB8AC3E}">
        <p14:creationId xmlns:p14="http://schemas.microsoft.com/office/powerpoint/2010/main" val="4276324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a:solidFill>
                  <a:schemeClr val="tx1"/>
                </a:solidFill>
                <a:latin typeface="+mn-lt"/>
                <a:ea typeface="+mn-ea"/>
                <a:cs typeface="+mn-cs"/>
              </a:rPr>
              <a:t>Les sujets abordés</a:t>
            </a:r>
            <a:endParaRPr lang="fr-FR" sz="2400"/>
          </a:p>
        </p:txBody>
      </p:sp>
      <p:sp>
        <p:nvSpPr>
          <p:cNvPr id="4" name="ZoneTexte 3">
            <a:extLst>
              <a:ext uri="{FF2B5EF4-FFF2-40B4-BE49-F238E27FC236}">
                <a16:creationId xmlns:a16="http://schemas.microsoft.com/office/drawing/2014/main" id="{19224EC0-CA19-CDCB-6DCF-6D3BE42F179F}"/>
              </a:ext>
            </a:extLst>
          </p:cNvPr>
          <p:cNvSpPr txBox="1"/>
          <p:nvPr/>
        </p:nvSpPr>
        <p:spPr>
          <a:xfrm>
            <a:off x="2035520" y="415480"/>
            <a:ext cx="8117912" cy="3478516"/>
          </a:xfrm>
          <a:prstGeom prst="rect">
            <a:avLst/>
          </a:prstGeom>
          <a:noFill/>
        </p:spPr>
        <p:txBody>
          <a:bodyPr wrap="square" rtlCol="0">
            <a:spAutoFit/>
          </a:bodyPr>
          <a:lstStyle/>
          <a:p>
            <a:pPr algn="l" fontAlgn="base"/>
            <a:r>
              <a:rPr lang="fr-FR" sz="2400" b="1" i="0" dirty="0">
                <a:solidFill>
                  <a:schemeClr val="bg2"/>
                </a:solidFill>
                <a:effectLst/>
                <a:latin typeface="Century Gothic" panose="020B0502020202020204" pitchFamily="34" charset="0"/>
              </a:rPr>
              <a:t>Principe de base du Software-</a:t>
            </a:r>
            <a:r>
              <a:rPr lang="fr-FR" sz="2400" b="1" i="0" dirty="0" err="1">
                <a:solidFill>
                  <a:schemeClr val="bg2"/>
                </a:solidFill>
                <a:effectLst/>
                <a:latin typeface="Century Gothic" panose="020B0502020202020204" pitchFamily="34" charset="0"/>
              </a:rPr>
              <a:t>defined</a:t>
            </a:r>
            <a:r>
              <a:rPr lang="fr-FR" sz="2400" b="1" i="0" dirty="0">
                <a:solidFill>
                  <a:schemeClr val="bg2"/>
                </a:solidFill>
                <a:effectLst/>
                <a:latin typeface="Century Gothic" panose="020B0502020202020204" pitchFamily="34" charset="0"/>
              </a:rPr>
              <a:t> network :</a:t>
            </a:r>
          </a:p>
          <a:p>
            <a:pPr algn="l" fontAlgn="base"/>
            <a:endParaRPr lang="fr-FR" sz="2400" dirty="0">
              <a:solidFill>
                <a:schemeClr val="bg2"/>
              </a:solidFill>
              <a:latin typeface="Nunito Sans" pitchFamily="2" charset="0"/>
            </a:endParaRPr>
          </a:p>
          <a:p>
            <a:pPr algn="l" fontAlgn="base"/>
            <a:r>
              <a:rPr lang="fr-FR" sz="2400" b="0" i="0" dirty="0">
                <a:solidFill>
                  <a:schemeClr val="bg2"/>
                </a:solidFill>
                <a:effectLst/>
                <a:latin typeface="Nunito Sans" pitchFamily="2" charset="0"/>
              </a:rPr>
              <a:t>Le problème majeur lorsque l'on cherche à appréhender le concept de </a:t>
            </a:r>
            <a:r>
              <a:rPr lang="fr-FR" sz="2400" b="1" i="0" dirty="0">
                <a:solidFill>
                  <a:schemeClr val="bg2"/>
                </a:solidFill>
                <a:effectLst/>
                <a:latin typeface="Nunito Sans" pitchFamily="2" charset="0"/>
              </a:rPr>
              <a:t>Software-</a:t>
            </a:r>
            <a:r>
              <a:rPr lang="fr-FR" sz="2400" b="1" i="0" dirty="0" err="1">
                <a:solidFill>
                  <a:schemeClr val="bg2"/>
                </a:solidFill>
                <a:effectLst/>
                <a:latin typeface="Nunito Sans" pitchFamily="2" charset="0"/>
              </a:rPr>
              <a:t>defined</a:t>
            </a:r>
            <a:r>
              <a:rPr lang="fr-FR" sz="2400" b="1" i="0" dirty="0">
                <a:solidFill>
                  <a:schemeClr val="bg2"/>
                </a:solidFill>
                <a:effectLst/>
                <a:latin typeface="Nunito Sans" pitchFamily="2" charset="0"/>
              </a:rPr>
              <a:t> network</a:t>
            </a:r>
            <a:r>
              <a:rPr lang="fr-FR" sz="2400" b="0" i="0" dirty="0">
                <a:solidFill>
                  <a:schemeClr val="bg2"/>
                </a:solidFill>
                <a:effectLst/>
                <a:latin typeface="Nunito Sans" pitchFamily="2" charset="0"/>
              </a:rPr>
              <a:t> est que la </a:t>
            </a:r>
            <a:r>
              <a:rPr lang="fr-FR" sz="2400" b="1" i="0" dirty="0">
                <a:solidFill>
                  <a:schemeClr val="bg2"/>
                </a:solidFill>
                <a:effectLst/>
                <a:latin typeface="Nunito Sans" pitchFamily="2" charset="0"/>
              </a:rPr>
              <a:t>définition</a:t>
            </a:r>
            <a:r>
              <a:rPr lang="fr-FR" sz="2400" b="0" i="0" dirty="0">
                <a:solidFill>
                  <a:schemeClr val="bg2"/>
                </a:solidFill>
                <a:effectLst/>
                <a:latin typeface="Nunito Sans" pitchFamily="2" charset="0"/>
              </a:rPr>
              <a:t>, à l’image du concept, évolue.</a:t>
            </a:r>
          </a:p>
          <a:p>
            <a:pPr algn="l" fontAlgn="base"/>
            <a:endParaRPr lang="fr-FR" sz="2400" dirty="0">
              <a:solidFill>
                <a:schemeClr val="bg2"/>
              </a:solidFill>
              <a:latin typeface="Nunito Sans" pitchFamily="2" charset="0"/>
            </a:endParaRPr>
          </a:p>
          <a:p>
            <a:pPr algn="l" fontAlgn="base"/>
            <a:endParaRPr lang="fr-FR" sz="2352" b="1" dirty="0">
              <a:solidFill>
                <a:schemeClr val="bg2"/>
              </a:solidFill>
            </a:endParaRPr>
          </a:p>
          <a:p>
            <a:pPr defTabSz="448056">
              <a:spcAft>
                <a:spcPts val="600"/>
              </a:spcAft>
            </a:pPr>
            <a:endParaRPr lang="fr-FR" sz="2352" b="1" dirty="0">
              <a:solidFill>
                <a:schemeClr val="bg2"/>
              </a:solidFill>
            </a:endParaRPr>
          </a:p>
          <a:p>
            <a:pPr defTabSz="448056">
              <a:spcAft>
                <a:spcPts val="600"/>
              </a:spcAft>
            </a:pPr>
            <a:endParaRPr lang="fr-FR" sz="2400" b="1" dirty="0">
              <a:solidFill>
                <a:schemeClr val="bg2"/>
              </a:solidFill>
            </a:endParaRPr>
          </a:p>
        </p:txBody>
      </p:sp>
    </p:spTree>
    <p:extLst>
      <p:ext uri="{BB962C8B-B14F-4D97-AF65-F5344CB8AC3E}">
        <p14:creationId xmlns:p14="http://schemas.microsoft.com/office/powerpoint/2010/main" val="2454227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4" y="75141"/>
            <a:ext cx="1303414" cy="819815"/>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a:solidFill>
                  <a:schemeClr val="tx1"/>
                </a:solidFill>
                <a:latin typeface="+mn-lt"/>
                <a:ea typeface="+mn-ea"/>
                <a:cs typeface="+mn-cs"/>
              </a:rPr>
              <a:t>Les sujets abordés</a:t>
            </a:r>
            <a:endParaRPr lang="fr-FR" sz="2400"/>
          </a:p>
        </p:txBody>
      </p:sp>
      <p:sp>
        <p:nvSpPr>
          <p:cNvPr id="4" name="ZoneTexte 3">
            <a:extLst>
              <a:ext uri="{FF2B5EF4-FFF2-40B4-BE49-F238E27FC236}">
                <a16:creationId xmlns:a16="http://schemas.microsoft.com/office/drawing/2014/main" id="{19224EC0-CA19-CDCB-6DCF-6D3BE42F179F}"/>
              </a:ext>
            </a:extLst>
          </p:cNvPr>
          <p:cNvSpPr txBox="1"/>
          <p:nvPr/>
        </p:nvSpPr>
        <p:spPr>
          <a:xfrm>
            <a:off x="2035520" y="415480"/>
            <a:ext cx="8117912" cy="2670283"/>
          </a:xfrm>
          <a:prstGeom prst="rect">
            <a:avLst/>
          </a:prstGeom>
          <a:noFill/>
        </p:spPr>
        <p:txBody>
          <a:bodyPr wrap="square" rtlCol="0">
            <a:spAutoFit/>
          </a:bodyPr>
          <a:lstStyle/>
          <a:p>
            <a:pPr algn="l" fontAlgn="base"/>
            <a:r>
              <a:rPr lang="fr-FR" sz="2400" b="1" i="0" dirty="0">
                <a:solidFill>
                  <a:schemeClr val="bg2"/>
                </a:solidFill>
                <a:effectLst/>
                <a:latin typeface="Century Gothic" panose="020B0502020202020204" pitchFamily="34" charset="0"/>
              </a:rPr>
              <a:t>Principe de base du Software-</a:t>
            </a:r>
            <a:r>
              <a:rPr lang="fr-FR" sz="2400" b="1" i="0" dirty="0" err="1">
                <a:solidFill>
                  <a:schemeClr val="bg2"/>
                </a:solidFill>
                <a:effectLst/>
                <a:latin typeface="Century Gothic" panose="020B0502020202020204" pitchFamily="34" charset="0"/>
              </a:rPr>
              <a:t>defined</a:t>
            </a:r>
            <a:r>
              <a:rPr lang="fr-FR" sz="2400" b="1" i="0" dirty="0">
                <a:solidFill>
                  <a:schemeClr val="bg2"/>
                </a:solidFill>
                <a:effectLst/>
                <a:latin typeface="Century Gothic" panose="020B0502020202020204" pitchFamily="34" charset="0"/>
              </a:rPr>
              <a:t> network :</a:t>
            </a:r>
          </a:p>
          <a:p>
            <a:pPr algn="l" fontAlgn="base"/>
            <a:endParaRPr lang="fr-FR" sz="2400" dirty="0">
              <a:solidFill>
                <a:schemeClr val="bg2"/>
              </a:solidFill>
              <a:latin typeface="Nunito Sans" pitchFamily="2" charset="0"/>
            </a:endParaRPr>
          </a:p>
          <a:p>
            <a:pPr algn="l" fontAlgn="base"/>
            <a:r>
              <a:rPr lang="fr-FR" sz="2400" b="0" i="0" dirty="0">
                <a:solidFill>
                  <a:schemeClr val="bg2"/>
                </a:solidFill>
                <a:effectLst/>
                <a:latin typeface="Nunito Sans" pitchFamily="2" charset="0"/>
              </a:rPr>
              <a:t>Le problème majeur lorsque l'on cherche à appréhender le concept de </a:t>
            </a:r>
            <a:r>
              <a:rPr lang="fr-FR" sz="2400" b="1" i="0" dirty="0">
                <a:solidFill>
                  <a:schemeClr val="bg2"/>
                </a:solidFill>
                <a:effectLst/>
                <a:latin typeface="Nunito Sans" pitchFamily="2" charset="0"/>
              </a:rPr>
              <a:t>Software-</a:t>
            </a:r>
            <a:r>
              <a:rPr lang="fr-FR" sz="2400" b="1" i="0" dirty="0" err="1">
                <a:solidFill>
                  <a:schemeClr val="bg2"/>
                </a:solidFill>
                <a:effectLst/>
                <a:latin typeface="Nunito Sans" pitchFamily="2" charset="0"/>
              </a:rPr>
              <a:t>defined</a:t>
            </a:r>
            <a:r>
              <a:rPr lang="fr-FR" sz="2400" b="1" i="0" dirty="0">
                <a:solidFill>
                  <a:schemeClr val="bg2"/>
                </a:solidFill>
                <a:effectLst/>
                <a:latin typeface="Nunito Sans" pitchFamily="2" charset="0"/>
              </a:rPr>
              <a:t> network</a:t>
            </a:r>
            <a:r>
              <a:rPr lang="fr-FR" sz="2400" b="0" i="0" dirty="0">
                <a:solidFill>
                  <a:schemeClr val="bg2"/>
                </a:solidFill>
                <a:effectLst/>
                <a:latin typeface="Nunito Sans" pitchFamily="2" charset="0"/>
              </a:rPr>
              <a:t> est que la </a:t>
            </a:r>
            <a:r>
              <a:rPr lang="fr-FR" sz="2400" b="1" i="0" dirty="0">
                <a:solidFill>
                  <a:schemeClr val="bg2"/>
                </a:solidFill>
                <a:effectLst/>
                <a:latin typeface="Nunito Sans" pitchFamily="2" charset="0"/>
              </a:rPr>
              <a:t>définition</a:t>
            </a:r>
            <a:r>
              <a:rPr lang="fr-FR" sz="2400" b="0" i="0" dirty="0">
                <a:solidFill>
                  <a:schemeClr val="bg2"/>
                </a:solidFill>
                <a:effectLst/>
                <a:latin typeface="Nunito Sans" pitchFamily="2" charset="0"/>
              </a:rPr>
              <a:t>, à l’image du concept, évolue.</a:t>
            </a:r>
          </a:p>
          <a:p>
            <a:pPr algn="l" fontAlgn="base"/>
            <a:endParaRPr lang="fr-FR" sz="2400" dirty="0">
              <a:solidFill>
                <a:schemeClr val="bg2"/>
              </a:solidFill>
              <a:latin typeface="Nunito Sans" pitchFamily="2" charset="0"/>
            </a:endParaRPr>
          </a:p>
          <a:p>
            <a:pPr algn="l" fontAlgn="base"/>
            <a:endParaRPr lang="fr-FR" sz="2352" b="1" dirty="0">
              <a:solidFill>
                <a:schemeClr val="bg2"/>
              </a:solidFill>
            </a:endParaRPr>
          </a:p>
        </p:txBody>
      </p:sp>
      <p:pic>
        <p:nvPicPr>
          <p:cNvPr id="5" name="Image 4" descr="Une image contenant ciel, extérieur, bâtiment, crépuscule&#10;&#10;Description générée automatiquement">
            <a:extLst>
              <a:ext uri="{FF2B5EF4-FFF2-40B4-BE49-F238E27FC236}">
                <a16:creationId xmlns:a16="http://schemas.microsoft.com/office/drawing/2014/main" id="{7A2A5C3C-10C6-4B4D-CCC8-927E6736C61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13357" y="2629955"/>
            <a:ext cx="1701096" cy="2551645"/>
          </a:xfrm>
          <a:prstGeom prst="rect">
            <a:avLst/>
          </a:prstGeom>
        </p:spPr>
      </p:pic>
      <p:sp>
        <p:nvSpPr>
          <p:cNvPr id="8" name="ZoneTexte 7">
            <a:extLst>
              <a:ext uri="{FF2B5EF4-FFF2-40B4-BE49-F238E27FC236}">
                <a16:creationId xmlns:a16="http://schemas.microsoft.com/office/drawing/2014/main" id="{5067FC11-D54D-4548-45EA-54656741DED8}"/>
              </a:ext>
            </a:extLst>
          </p:cNvPr>
          <p:cNvSpPr txBox="1"/>
          <p:nvPr/>
        </p:nvSpPr>
        <p:spPr>
          <a:xfrm>
            <a:off x="3059906" y="2928863"/>
            <a:ext cx="8922544" cy="907941"/>
          </a:xfrm>
          <a:prstGeom prst="rect">
            <a:avLst/>
          </a:prstGeom>
          <a:noFill/>
        </p:spPr>
        <p:txBody>
          <a:bodyPr wrap="square">
            <a:spAutoFit/>
          </a:bodyPr>
          <a:lstStyle/>
          <a:p>
            <a:pPr defTabSz="448056">
              <a:spcAft>
                <a:spcPts val="600"/>
              </a:spcAft>
            </a:pPr>
            <a:r>
              <a:rPr lang="fr-FR" sz="2400" b="0" i="0" dirty="0">
                <a:solidFill>
                  <a:schemeClr val="bg2"/>
                </a:solidFill>
                <a:effectLst/>
                <a:latin typeface="Nunito Sans" pitchFamily="2" charset="0"/>
              </a:rPr>
              <a:t>L’impulsion à l’origine du </a:t>
            </a:r>
            <a:r>
              <a:rPr lang="fr-FR" sz="2400" b="1" i="0" dirty="0">
                <a:solidFill>
                  <a:schemeClr val="bg2"/>
                </a:solidFill>
                <a:effectLst/>
                <a:latin typeface="Nunito Sans" pitchFamily="2" charset="0"/>
              </a:rPr>
              <a:t>SDN</a:t>
            </a:r>
            <a:r>
              <a:rPr lang="fr-FR" sz="2400" b="0" i="0" dirty="0">
                <a:solidFill>
                  <a:schemeClr val="bg2"/>
                </a:solidFill>
                <a:effectLst/>
                <a:latin typeface="Nunito Sans" pitchFamily="2" charset="0"/>
              </a:rPr>
              <a:t> est la volonté de </a:t>
            </a:r>
            <a:r>
              <a:rPr lang="fr-FR" sz="2400" b="0" i="0">
                <a:solidFill>
                  <a:schemeClr val="bg2"/>
                </a:solidFill>
                <a:effectLst/>
                <a:latin typeface="Nunito Sans" pitchFamily="2" charset="0"/>
              </a:rPr>
              <a:t>créer </a:t>
            </a:r>
          </a:p>
          <a:p>
            <a:pPr defTabSz="448056">
              <a:spcAft>
                <a:spcPts val="600"/>
              </a:spcAft>
            </a:pPr>
            <a:r>
              <a:rPr lang="fr-FR" sz="2400" b="1" i="0">
                <a:solidFill>
                  <a:schemeClr val="bg2"/>
                </a:solidFill>
                <a:effectLst/>
                <a:latin typeface="Nunito Sans" pitchFamily="2" charset="0"/>
              </a:rPr>
              <a:t>une </a:t>
            </a:r>
            <a:r>
              <a:rPr lang="fr-FR" sz="2400" b="1" i="0" dirty="0">
                <a:solidFill>
                  <a:schemeClr val="bg2"/>
                </a:solidFill>
                <a:effectLst/>
                <a:latin typeface="Nunito Sans" pitchFamily="2" charset="0"/>
              </a:rPr>
              <a:t>tour de contrôle virtuelle.</a:t>
            </a:r>
            <a:endParaRPr lang="fr-FR" sz="2400" b="1" dirty="0">
              <a:solidFill>
                <a:schemeClr val="bg2"/>
              </a:solidFill>
            </a:endParaRPr>
          </a:p>
        </p:txBody>
      </p:sp>
    </p:spTree>
    <p:extLst>
      <p:ext uri="{BB962C8B-B14F-4D97-AF65-F5344CB8AC3E}">
        <p14:creationId xmlns:p14="http://schemas.microsoft.com/office/powerpoint/2010/main" val="1773285939"/>
      </p:ext>
    </p:extLst>
  </p:cSld>
  <p:clrMapOvr>
    <a:masterClrMapping/>
  </p:clrMapOvr>
</p:sld>
</file>

<file path=ppt/theme/theme1.xml><?xml version="1.0" encoding="utf-8"?>
<a:theme xmlns:a="http://schemas.openxmlformats.org/drawingml/2006/main" name="Secteur">
  <a:themeElements>
    <a:clrScheme name="Secteur">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ecteur">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ecteur">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1958</TotalTime>
  <Words>3136</Words>
  <Application>Microsoft Office PowerPoint</Application>
  <PresentationFormat>Grand écran</PresentationFormat>
  <Paragraphs>485</Paragraphs>
  <Slides>74</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74</vt:i4>
      </vt:variant>
    </vt:vector>
  </HeadingPairs>
  <TitlesOfParts>
    <vt:vector size="79" baseType="lpstr">
      <vt:lpstr>Arial</vt:lpstr>
      <vt:lpstr>Century Gothic</vt:lpstr>
      <vt:lpstr>Nunito Sans</vt:lpstr>
      <vt:lpstr>Wingdings 3</vt:lpstr>
      <vt:lpstr>Secteur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Yann Thomas</dc:creator>
  <cp:lastModifiedBy>thomas yann</cp:lastModifiedBy>
  <cp:revision>68</cp:revision>
  <dcterms:created xsi:type="dcterms:W3CDTF">2023-03-07T16:02:03Z</dcterms:created>
  <dcterms:modified xsi:type="dcterms:W3CDTF">2023-03-23T11:51:48Z</dcterms:modified>
</cp:coreProperties>
</file>